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8" r:id="rId3"/>
  </p:sldMasterIdLst>
  <p:notesMasterIdLst>
    <p:notesMasterId r:id="rId5"/>
  </p:notesMasterIdLst>
  <p:sldIdLst>
    <p:sldId id="330" r:id="rId4"/>
    <p:sldId id="257" r:id="rId6"/>
    <p:sldId id="258" r:id="rId7"/>
    <p:sldId id="259" r:id="rId8"/>
    <p:sldId id="260" r:id="rId9"/>
    <p:sldId id="323" r:id="rId10"/>
    <p:sldId id="261" r:id="rId11"/>
    <p:sldId id="262" r:id="rId12"/>
    <p:sldId id="263" r:id="rId13"/>
    <p:sldId id="324" r:id="rId14"/>
    <p:sldId id="325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326" r:id="rId32"/>
    <p:sldId id="280" r:id="rId33"/>
    <p:sldId id="327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328" r:id="rId43"/>
    <p:sldId id="289" r:id="rId44"/>
    <p:sldId id="290" r:id="rId45"/>
    <p:sldId id="291" r:id="rId46"/>
    <p:sldId id="292" r:id="rId47"/>
    <p:sldId id="293" r:id="rId48"/>
    <p:sldId id="294" r:id="rId49"/>
    <p:sldId id="295" r:id="rId50"/>
    <p:sldId id="296" r:id="rId51"/>
    <p:sldId id="297" r:id="rId52"/>
    <p:sldId id="298" r:id="rId53"/>
    <p:sldId id="299" r:id="rId54"/>
    <p:sldId id="300" r:id="rId55"/>
    <p:sldId id="301" r:id="rId56"/>
    <p:sldId id="302" r:id="rId57"/>
    <p:sldId id="303" r:id="rId58"/>
    <p:sldId id="304" r:id="rId59"/>
    <p:sldId id="305" r:id="rId60"/>
    <p:sldId id="306" r:id="rId61"/>
    <p:sldId id="307" r:id="rId62"/>
    <p:sldId id="308" r:id="rId63"/>
    <p:sldId id="309" r:id="rId64"/>
    <p:sldId id="310" r:id="rId65"/>
    <p:sldId id="311" r:id="rId66"/>
    <p:sldId id="329" r:id="rId67"/>
    <p:sldId id="312" r:id="rId68"/>
    <p:sldId id="313" r:id="rId69"/>
    <p:sldId id="314" r:id="rId70"/>
    <p:sldId id="315" r:id="rId71"/>
    <p:sldId id="316" r:id="rId72"/>
    <p:sldId id="317" r:id="rId73"/>
    <p:sldId id="319" r:id="rId74"/>
    <p:sldId id="320" r:id="rId75"/>
    <p:sldId id="321" r:id="rId7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9" Type="http://schemas.openxmlformats.org/officeDocument/2006/relationships/tableStyles" Target="tableStyles.xml"/><Relationship Id="rId78" Type="http://schemas.openxmlformats.org/officeDocument/2006/relationships/viewProps" Target="viewProps.xml"/><Relationship Id="rId77" Type="http://schemas.openxmlformats.org/officeDocument/2006/relationships/presProps" Target="presProps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dec4e3858257340b3db#tid=67ea62b5c650320008bd22f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31"/>
            <a:ext cx="12188952" cy="6857738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选择性必修</a:t>
            </a:r>
            <a:r>
              <a:rPr lang="en-US" altLang="zh-CN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 </a:t>
            </a:r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上册</a:t>
            </a:r>
            <a:endParaRPr lang="zh-CN" altLang="en-US" sz="3200" dirty="0">
              <a:solidFill>
                <a:srgbClr val="00ADA3"/>
              </a:solidFill>
              <a:latin typeface="方正粗等线简体" panose="02000000000000000000" charset="-122"/>
              <a:ea typeface="方正粗等线简体" panose="02000000000000000000" charset="-122"/>
              <a:cs typeface="方正粗等线简体" panose="02000000000000000000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874a8b168e51442c41048c3#tid=6881fc704e75f9000925ccc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人教版 选择性必修下册</a:t>
            </a:r>
            <a:endParaRPr lang="en-US" sz="31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4" Type="http://schemas.openxmlformats.org/officeDocument/2006/relationships/slide" Target="slide40.xml"/><Relationship Id="rId3" Type="http://schemas.openxmlformats.org/officeDocument/2006/relationships/slide" Target="slide24.xml"/><Relationship Id="rId2" Type="http://schemas.openxmlformats.org/officeDocument/2006/relationships/image" Target="../media/image9.jpe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7f85b5768?htil=1&amp;pid=c46a27c30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6816" y="468000"/>
            <a:ext cx="8275320" cy="405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6_BD#7f85b5768?htil=1&amp;pid=c46a27c30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9968" y="4645792"/>
            <a:ext cx="8129016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7f85b5768?htil=1&amp;pid=c46a27c30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096" y="468000"/>
            <a:ext cx="8366760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6_BD#7f85b5768?pid=c46a27c30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7048" y="2324100"/>
            <a:ext cx="9144000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7f85b5768?pid=c46a27c30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4520" y="468000"/>
            <a:ext cx="8449056" cy="367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7f85b5768?pid=c46a27c30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5960" y="468000"/>
            <a:ext cx="8257032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7f85b5768?pid=c46a27c30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8256" y="468000"/>
            <a:ext cx="8092440" cy="350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6_BD#7f85b5768?pid=c46a27c30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096" y="4097152"/>
            <a:ext cx="8366760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7f85b5768?pid=c46a27c30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4208" y="468000"/>
            <a:ext cx="8851392" cy="404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ed074fff?pid=c46a27c30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字词释义</a:t>
            </a:r>
            <a:endParaRPr lang="en-US" altLang="zh-CN" sz="3000" dirty="0"/>
          </a:p>
        </p:txBody>
      </p:sp>
      <p:sp>
        <p:nvSpPr>
          <p:cNvPr id="3" name="QB_7_BD.1_1#34f724a7d?pid=eed074fff&amp;color=0,0,0&amp;vtp=1&amp;bbb=1"/>
          <p:cNvSpPr/>
          <p:nvPr/>
        </p:nvSpPr>
        <p:spPr>
          <a:xfrm>
            <a:off x="612648" y="1135253"/>
            <a:ext cx="1096365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幼稚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脱然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靡途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2_1#34f724a7d.blank?pid=eed074fff&amp;color=0,0,0&amp;vpa=1&amp;vtp=1&amp;bbb=1"/>
          <p:cNvSpPr/>
          <p:nvPr/>
        </p:nvSpPr>
        <p:spPr>
          <a:xfrm>
            <a:off x="2223167" y="110477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小孩</a:t>
            </a:r>
            <a:endParaRPr lang="en-US" altLang="zh-CN" sz="2800" dirty="0"/>
          </a:p>
        </p:txBody>
      </p:sp>
      <p:sp>
        <p:nvSpPr>
          <p:cNvPr id="6" name="QB_7_AN.4_1#34f724a7d.blank?pid=eed074fff&amp;color=0,0,0&amp;vpa=2&amp;vtp=1&amp;bbb=1"/>
          <p:cNvSpPr/>
          <p:nvPr/>
        </p:nvSpPr>
        <p:spPr>
          <a:xfrm>
            <a:off x="1854867" y="1752473"/>
            <a:ext cx="63309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谷子，脱壳后称为小米，这里泛指粮食</a:t>
            </a:r>
            <a:endParaRPr lang="en-US" altLang="zh-CN" sz="2800" dirty="0"/>
          </a:p>
        </p:txBody>
      </p:sp>
      <p:sp>
        <p:nvSpPr>
          <p:cNvPr id="8" name="QB_7_AN.6_1#34f724a7d.blank?pid=eed074fff&amp;color=0,0,0&amp;vpa=3&amp;vtp=1&amp;bbb=1"/>
          <p:cNvSpPr/>
          <p:nvPr/>
        </p:nvSpPr>
        <p:spPr>
          <a:xfrm>
            <a:off x="2045367" y="2400173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维持生活</a:t>
            </a:r>
            <a:endParaRPr lang="en-US" altLang="zh-CN" sz="2800" dirty="0"/>
          </a:p>
        </p:txBody>
      </p:sp>
      <p:sp>
        <p:nvSpPr>
          <p:cNvPr id="10" name="QB_7_AN.8_1#34f724a7d.blank?pid=eed074fff&amp;color=0,0,0&amp;vpa=4&amp;vtp=1&amp;bbb=1"/>
          <p:cNvSpPr/>
          <p:nvPr/>
        </p:nvSpPr>
        <p:spPr>
          <a:xfrm>
            <a:off x="1689767" y="304787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凭借</a:t>
            </a:r>
            <a:endParaRPr lang="en-US" altLang="zh-CN" sz="2800" dirty="0"/>
          </a:p>
        </p:txBody>
      </p:sp>
      <p:sp>
        <p:nvSpPr>
          <p:cNvPr id="12" name="QB_7_AN.10_1#34f724a7d.blank?pid=eed074fff&amp;color=0,0,0&amp;vpa=5&amp;vtp=1&amp;bbb=1"/>
          <p:cNvSpPr/>
          <p:nvPr/>
        </p:nvSpPr>
        <p:spPr>
          <a:xfrm>
            <a:off x="1689767" y="3695573"/>
            <a:ext cx="31162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这里指营生的本领</a:t>
            </a:r>
            <a:endParaRPr lang="en-US" altLang="zh-CN" sz="2800" dirty="0"/>
          </a:p>
        </p:txBody>
      </p:sp>
      <p:sp>
        <p:nvSpPr>
          <p:cNvPr id="14" name="QB_7_AN.12_1#34f724a7d.blank?pid=eed074fff&amp;color=0,0,0&amp;vpa=6&amp;vtp=1&amp;bbb=1"/>
          <p:cNvSpPr/>
          <p:nvPr/>
        </p:nvSpPr>
        <p:spPr>
          <a:xfrm>
            <a:off x="2045367" y="4343273"/>
            <a:ext cx="38306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忧虑解除而放松的样子</a:t>
            </a:r>
            <a:endParaRPr lang="en-US" altLang="zh-CN" sz="2800" dirty="0"/>
          </a:p>
        </p:txBody>
      </p:sp>
      <p:sp>
        <p:nvSpPr>
          <p:cNvPr id="16" name="QB_7_AN.14_1#34f724a7d.blank?pid=eed074fff&amp;color=0,0,0&amp;vpa=7&amp;vtp=1&amp;bbb=1"/>
          <p:cNvSpPr/>
          <p:nvPr/>
        </p:nvSpPr>
        <p:spPr>
          <a:xfrm>
            <a:off x="2045367" y="4990973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有了某种念头</a:t>
            </a:r>
            <a:endParaRPr lang="en-US" altLang="zh-CN" sz="2800" dirty="0"/>
          </a:p>
        </p:txBody>
      </p:sp>
      <p:sp>
        <p:nvSpPr>
          <p:cNvPr id="18" name="QB_7_AN.16_1#34f724a7d.blank?pid=eed074fff&amp;color=0,0,0&amp;vpa=8&amp;vtp=1&amp;bbb=1"/>
          <p:cNvSpPr/>
          <p:nvPr/>
        </p:nvSpPr>
        <p:spPr>
          <a:xfrm>
            <a:off x="2045367" y="5617718"/>
            <a:ext cx="1687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没有门路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  <p:bldP spid="12" grpId="0" animBg="1" build="p"/>
      <p:bldP spid="14" grpId="0" animBg="1" build="p"/>
      <p:bldP spid="16" grpId="0" animBg="1" build="p"/>
      <p:bldP spid="18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_1#f47753b31?pid=eed074fff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眷然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质性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矫厉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⑯.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⑰.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8_1#f47753b31.blank?pid=eed074fff&amp;color=0,0,0&amp;vpa=9&amp;vtp=1&amp;bbb=1"/>
          <p:cNvSpPr/>
          <p:nvPr/>
        </p:nvSpPr>
        <p:spPr>
          <a:xfrm>
            <a:off x="1689767" y="4358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恰逢</a:t>
            </a:r>
            <a:endParaRPr lang="en-US" altLang="zh-CN" sz="2800" dirty="0"/>
          </a:p>
        </p:txBody>
      </p:sp>
      <p:sp>
        <p:nvSpPr>
          <p:cNvPr id="5" name="QB_7_AN.20_1#f47753b31.blank?pid=eed074fff&amp;color=0,0,0&amp;vpa=10&amp;vtp=1&amp;bbb=1"/>
          <p:cNvSpPr/>
          <p:nvPr/>
        </p:nvSpPr>
        <p:spPr>
          <a:xfrm>
            <a:off x="1689767" y="10835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害怕</a:t>
            </a:r>
            <a:endParaRPr lang="en-US" altLang="zh-CN" sz="2800" dirty="0"/>
          </a:p>
        </p:txBody>
      </p:sp>
      <p:sp>
        <p:nvSpPr>
          <p:cNvPr id="7" name="QB_7_AN.22_1#f47753b31.blank?pid=eed074fff&amp;color=0,0,0&amp;vpa=11&amp;vtp=1&amp;bbb=1"/>
          <p:cNvSpPr/>
          <p:nvPr/>
        </p:nvSpPr>
        <p:spPr>
          <a:xfrm>
            <a:off x="1931067" y="17312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距离</a:t>
            </a:r>
            <a:endParaRPr lang="en-US" altLang="zh-CN" sz="2800" dirty="0"/>
          </a:p>
        </p:txBody>
      </p:sp>
      <p:sp>
        <p:nvSpPr>
          <p:cNvPr id="9" name="QB_7_AN.24_1#f47753b31.blank?pid=eed074fff&amp;color=0,0,0&amp;vpa=12&amp;vtp=1&amp;bbb=1"/>
          <p:cNvSpPr/>
          <p:nvPr/>
        </p:nvSpPr>
        <p:spPr>
          <a:xfrm>
            <a:off x="2108867" y="23789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思念的样子</a:t>
            </a:r>
            <a:endParaRPr lang="en-US" altLang="zh-CN" sz="2800" dirty="0"/>
          </a:p>
        </p:txBody>
      </p:sp>
      <p:sp>
        <p:nvSpPr>
          <p:cNvPr id="11" name="QB_7_AN.26_1#f47753b31.blank?pid=eed074fff&amp;color=0,0,0&amp;vpa=13&amp;vtp=1&amp;bbb=1"/>
          <p:cNvSpPr/>
          <p:nvPr/>
        </p:nvSpPr>
        <p:spPr>
          <a:xfrm>
            <a:off x="2108867" y="30266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本性</a:t>
            </a:r>
            <a:endParaRPr lang="en-US" altLang="zh-CN" sz="2800" dirty="0"/>
          </a:p>
        </p:txBody>
      </p:sp>
      <p:sp>
        <p:nvSpPr>
          <p:cNvPr id="13" name="QB_7_AN.28_1#f47753b31.blank?pid=eed074fff&amp;color=0,0,0&amp;vpa=14&amp;vtp=1&amp;bbb=1"/>
          <p:cNvSpPr/>
          <p:nvPr/>
        </p:nvSpPr>
        <p:spPr>
          <a:xfrm>
            <a:off x="2108867" y="36743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造作勉强</a:t>
            </a:r>
            <a:endParaRPr lang="en-US" altLang="zh-CN" sz="2800" dirty="0"/>
          </a:p>
        </p:txBody>
      </p:sp>
      <p:sp>
        <p:nvSpPr>
          <p:cNvPr id="15" name="QB_7_AN.30_1#f47753b31.blank?pid=eed074fff&amp;color=0,0,0&amp;vpa=15&amp;vtp=1&amp;bbb=1"/>
          <p:cNvSpPr/>
          <p:nvPr/>
        </p:nvSpPr>
        <p:spPr>
          <a:xfrm>
            <a:off x="2375567" y="4322064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（身心）都感到痛苦</a:t>
            </a:r>
            <a:endParaRPr lang="en-US" altLang="zh-CN" sz="2800" dirty="0"/>
          </a:p>
        </p:txBody>
      </p:sp>
      <p:sp>
        <p:nvSpPr>
          <p:cNvPr id="17" name="QB_7_AN.32_1#f47753b31.blank?pid=eed074fff&amp;color=0,0,0&amp;vpa=16&amp;vtp=1&amp;bbb=1"/>
          <p:cNvSpPr/>
          <p:nvPr/>
        </p:nvSpPr>
        <p:spPr>
          <a:xfrm>
            <a:off x="2019967" y="49697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从事</a:t>
            </a:r>
            <a:endParaRPr lang="en-US" altLang="zh-CN" sz="2800" dirty="0"/>
          </a:p>
        </p:txBody>
      </p:sp>
      <p:sp>
        <p:nvSpPr>
          <p:cNvPr id="19" name="QB_7_AN.34_1#f47753b31.blank?pid=eed074fff&amp;color=0,0,0&amp;vpa=17&amp;vtp=1&amp;bbb=1"/>
          <p:cNvSpPr/>
          <p:nvPr/>
        </p:nvSpPr>
        <p:spPr>
          <a:xfrm>
            <a:off x="2375567" y="5596509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做官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5_1#b92c92f8e?pid=eed074fff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⑱.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rěn）：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⑲.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⑳.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㉑.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㉒.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㉓.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迷途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㉔.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nɡ）：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㉕.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熹微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㉖.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衡宇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36_1#b92c92f8e.blank?pid=eed074fff&amp;color=0,0,0&amp;vpa=18&amp;vtp=1&amp;bbb=1"/>
          <p:cNvSpPr/>
          <p:nvPr/>
        </p:nvSpPr>
        <p:spPr>
          <a:xfrm>
            <a:off x="3362991" y="435864"/>
            <a:ext cx="45450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庄稼成熟一次，引申为一年</a:t>
            </a:r>
            <a:endParaRPr lang="en-US" altLang="zh-CN" sz="2800" dirty="0"/>
          </a:p>
        </p:txBody>
      </p:sp>
      <p:sp>
        <p:nvSpPr>
          <p:cNvPr id="5" name="QB_7_AN.38_1#b92c92f8e.blank?pid=eed074fff&amp;color=0,0,0&amp;vpa=19&amp;vtp=1&amp;bbb=1"/>
          <p:cNvSpPr/>
          <p:nvPr/>
        </p:nvSpPr>
        <p:spPr>
          <a:xfrm>
            <a:off x="1842167" y="10835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田地荒废</a:t>
            </a:r>
            <a:endParaRPr lang="en-US" altLang="zh-CN" sz="2800" dirty="0"/>
          </a:p>
        </p:txBody>
      </p:sp>
      <p:sp>
        <p:nvSpPr>
          <p:cNvPr id="7" name="QB_7_AN.40_1#b92c92f8e.blank?pid=eed074fff&amp;color=0,0,0&amp;vpa=20&amp;vtp=1&amp;bbb=1"/>
          <p:cNvSpPr/>
          <p:nvPr/>
        </p:nvSpPr>
        <p:spPr>
          <a:xfrm>
            <a:off x="1842167" y="17312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何，为什么</a:t>
            </a:r>
            <a:endParaRPr lang="en-US" altLang="zh-CN" sz="2800" dirty="0"/>
          </a:p>
        </p:txBody>
      </p:sp>
      <p:sp>
        <p:nvSpPr>
          <p:cNvPr id="9" name="QB_7_AN.42_1#b92c92f8e.blank?pid=eed074fff&amp;color=0,0,0&amp;vpa=21&amp;vtp=1&amp;bbb=1"/>
          <p:cNvSpPr/>
          <p:nvPr/>
        </p:nvSpPr>
        <p:spPr>
          <a:xfrm>
            <a:off x="1778667" y="23789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挽回</a:t>
            </a:r>
            <a:endParaRPr lang="en-US" altLang="zh-CN" sz="2800" dirty="0"/>
          </a:p>
        </p:txBody>
      </p:sp>
      <p:sp>
        <p:nvSpPr>
          <p:cNvPr id="11" name="QB_7_AN.44_1#b92c92f8e.blank?pid=eed074fff&amp;color=0,0,0&amp;vpa=22&amp;vtp=1&amp;bbb=1"/>
          <p:cNvSpPr/>
          <p:nvPr/>
        </p:nvSpPr>
        <p:spPr>
          <a:xfrm>
            <a:off x="1778667" y="30266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补救</a:t>
            </a:r>
            <a:endParaRPr lang="en-US" altLang="zh-CN" sz="2800" dirty="0"/>
          </a:p>
        </p:txBody>
      </p:sp>
      <p:sp>
        <p:nvSpPr>
          <p:cNvPr id="13" name="QB_7_AN.46_1#b92c92f8e.blank?pid=eed074fff&amp;color=0,0,0&amp;vpa=23&amp;vtp=1&amp;bbb=1"/>
          <p:cNvSpPr/>
          <p:nvPr/>
        </p:nvSpPr>
        <p:spPr>
          <a:xfrm>
            <a:off x="2134267" y="36743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出来做官</a:t>
            </a:r>
            <a:endParaRPr lang="en-US" altLang="zh-CN" sz="2800" dirty="0"/>
          </a:p>
        </p:txBody>
      </p:sp>
      <p:sp>
        <p:nvSpPr>
          <p:cNvPr id="15" name="QB_7_AN.48_1#b92c92f8e.blank?pid=eed074fff&amp;color=0,0,0&amp;vpa=24&amp;vtp=1&amp;bbb=1"/>
          <p:cNvSpPr/>
          <p:nvPr/>
        </p:nvSpPr>
        <p:spPr>
          <a:xfrm>
            <a:off x="3201066" y="43220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船缓缓前进</a:t>
            </a:r>
            <a:endParaRPr lang="en-US" altLang="zh-CN" sz="2800" dirty="0"/>
          </a:p>
        </p:txBody>
      </p:sp>
      <p:sp>
        <p:nvSpPr>
          <p:cNvPr id="17" name="QB_7_AN.50_1#b92c92f8e.blank?pid=eed074fff&amp;color=0,0,0&amp;vpa=25&amp;vtp=1&amp;bbb=1"/>
          <p:cNvSpPr/>
          <p:nvPr/>
        </p:nvSpPr>
        <p:spPr>
          <a:xfrm>
            <a:off x="2312067" y="49697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光线微弱</a:t>
            </a:r>
            <a:endParaRPr lang="en-US" altLang="zh-CN" sz="2800" dirty="0"/>
          </a:p>
        </p:txBody>
      </p:sp>
      <p:sp>
        <p:nvSpPr>
          <p:cNvPr id="19" name="QB_7_AN.52_1#b92c92f8e.blank?pid=eed074fff&amp;color=0,0,0&amp;vpa=26&amp;vtp=1&amp;bbb=1"/>
          <p:cNvSpPr/>
          <p:nvPr/>
        </p:nvSpPr>
        <p:spPr>
          <a:xfrm>
            <a:off x="2312067" y="5596509"/>
            <a:ext cx="204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简陋的房屋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3_1#e2cfedf65?pid=eed074fff&amp;color=0,0,0&amp;vtp=1&amp;bt=1&amp;bbb=1&amp;h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㉗.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㉘.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㉙.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（mi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n）：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㉚.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寄傲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㉛.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㉜.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翳翳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㉝.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盘桓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㉞.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焉求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54_1#e2cfedf65.blank?pid=eed074fff&amp;color=0,0,0&amp;vpa=27&amp;vtp=1&amp;bbb=1&amp;hb=1"/>
          <p:cNvSpPr/>
          <p:nvPr/>
        </p:nvSpPr>
        <p:spPr>
          <a:xfrm>
            <a:off x="612648" y="435864"/>
            <a:ext cx="10963656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西汉末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，兖州刺史蒋诩隐居后，在院中开辟三径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，只与求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仲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、羊仲来往.后以“三径”代指隐士住处</a:t>
            </a:r>
            <a:endParaRPr lang="en-US" altLang="zh-CN" sz="2800" dirty="0"/>
          </a:p>
        </p:txBody>
      </p:sp>
      <p:sp>
        <p:nvSpPr>
          <p:cNvPr id="5" name="QB_7_AN.56_1#e2cfedf65.blank?pid=eed074fff&amp;color=0,0,0&amp;vpa=28&amp;vtp=1&amp;bbb=1"/>
          <p:cNvSpPr/>
          <p:nvPr/>
        </p:nvSpPr>
        <p:spPr>
          <a:xfrm>
            <a:off x="1778667" y="1731264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盛酒器</a:t>
            </a:r>
            <a:endParaRPr lang="en-US" altLang="zh-CN" sz="2800" dirty="0"/>
          </a:p>
        </p:txBody>
      </p:sp>
      <p:sp>
        <p:nvSpPr>
          <p:cNvPr id="7" name="QB_7_AN.58_1#e2cfedf65.blank?pid=eed074fff&amp;color=0,0,0&amp;vpa=29&amp;vtp=1"/>
          <p:cNvSpPr/>
          <p:nvPr/>
        </p:nvSpPr>
        <p:spPr>
          <a:xfrm>
            <a:off x="3220116" y="2378964"/>
            <a:ext cx="6159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看</a:t>
            </a:r>
            <a:endParaRPr lang="en-US" altLang="zh-CN" sz="2800" dirty="0"/>
          </a:p>
        </p:txBody>
      </p:sp>
      <p:sp>
        <p:nvSpPr>
          <p:cNvPr id="9" name="QB_7_AN.60_1#e2cfedf65.blank?pid=eed074fff&amp;color=0,0,0&amp;vpa=30&amp;vtp=1&amp;bbb=1"/>
          <p:cNvSpPr/>
          <p:nvPr/>
        </p:nvSpPr>
        <p:spPr>
          <a:xfrm>
            <a:off x="2134267" y="30266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寄托傲世的情怀</a:t>
            </a:r>
            <a:endParaRPr lang="en-US" altLang="zh-CN" sz="2800" dirty="0"/>
          </a:p>
        </p:txBody>
      </p:sp>
      <p:sp>
        <p:nvSpPr>
          <p:cNvPr id="11" name="QB_7_AN.62_1#e2cfedf65.blank?pid=eed074fff&amp;color=0,0,0&amp;vpa=31&amp;vtp=1&amp;bbb=1"/>
          <p:cNvSpPr/>
          <p:nvPr/>
        </p:nvSpPr>
        <p:spPr>
          <a:xfrm>
            <a:off x="1956467" y="36743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深知</a:t>
            </a:r>
            <a:endParaRPr lang="en-US" altLang="zh-CN" sz="2800" dirty="0"/>
          </a:p>
        </p:txBody>
      </p:sp>
      <p:sp>
        <p:nvSpPr>
          <p:cNvPr id="13" name="QB_7_AN.64_1#e2cfedf65.blank?pid=eed074fff&amp;color=0,0,0&amp;vpa=32&amp;vtp=1&amp;bbb=1"/>
          <p:cNvSpPr/>
          <p:nvPr/>
        </p:nvSpPr>
        <p:spPr>
          <a:xfrm>
            <a:off x="2134267" y="43220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阴暗的样子</a:t>
            </a:r>
            <a:endParaRPr lang="en-US" altLang="zh-CN" sz="2800" dirty="0"/>
          </a:p>
        </p:txBody>
      </p:sp>
      <p:sp>
        <p:nvSpPr>
          <p:cNvPr id="15" name="QB_7_AN.66_1#e2cfedf65.blank?pid=eed074fff&amp;color=0,0,0&amp;vpa=33&amp;vtp=1&amp;bbb=1"/>
          <p:cNvSpPr/>
          <p:nvPr/>
        </p:nvSpPr>
        <p:spPr>
          <a:xfrm>
            <a:off x="2134267" y="49697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徘徊</a:t>
            </a:r>
            <a:endParaRPr lang="en-US" altLang="zh-CN" sz="2800" dirty="0"/>
          </a:p>
        </p:txBody>
      </p:sp>
      <p:sp>
        <p:nvSpPr>
          <p:cNvPr id="17" name="QB_7_AN.68_1#e2cfedf65.blank?pid=eed074fff&amp;color=0,0,0&amp;vpa=34&amp;vtp=1&amp;bbb=1"/>
          <p:cNvSpPr/>
          <p:nvPr/>
        </p:nvSpPr>
        <p:spPr>
          <a:xfrm>
            <a:off x="2134267" y="5596509"/>
            <a:ext cx="1687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追求什么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9a648b967.fixed?pid=2dffe6a57&amp;color=0,173,163&amp;vtp=1&amp;bbb=1"/>
          <p:cNvSpPr/>
          <p:nvPr/>
        </p:nvSpPr>
        <p:spPr>
          <a:xfrm>
            <a:off x="877824" y="2624328"/>
            <a:ext cx="10981944" cy="72237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第三单元</a:t>
            </a:r>
            <a:r>
              <a:rPr lang="en-US" altLang="zh-CN" sz="4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中华传统文化经典研习——至情至性</a:t>
            </a:r>
            <a:endParaRPr lang="en-US" altLang="zh-CN" sz="4000" dirty="0"/>
          </a:p>
        </p:txBody>
      </p:sp>
      <p:sp>
        <p:nvSpPr>
          <p:cNvPr id="3" name="C_3#9a648b967"/>
          <p:cNvSpPr/>
          <p:nvPr/>
        </p:nvSpPr>
        <p:spPr>
          <a:xfrm>
            <a:off x="877824" y="3419856"/>
            <a:ext cx="8997696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3#9a648b967.fixed?pid=2dffe6a57&amp;color=0,173,163&amp;vtp=1&amp;bbb=1"/>
          <p:cNvSpPr/>
          <p:nvPr/>
        </p:nvSpPr>
        <p:spPr>
          <a:xfrm>
            <a:off x="877824" y="3493008"/>
            <a:ext cx="10981944" cy="10190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第10课</a:t>
            </a:r>
            <a:r>
              <a:rPr lang="en-US" altLang="zh-CN" sz="3200" b="0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兰亭集序</a:t>
            </a:r>
            <a:r>
              <a:rPr lang="en-US" altLang="zh-CN" sz="3200" b="0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归去来兮辞并序</a:t>
            </a:r>
            <a:endParaRPr lang="en-US" altLang="zh-CN" sz="3200" dirty="0"/>
          </a:p>
        </p:txBody>
      </p:sp>
      <p:sp>
        <p:nvSpPr>
          <p:cNvPr id="5" name="C_3_BD#9a648b967.fixed?pid=2dffe6a57&amp;color=0,173,163&amp;vtp=1&amp;bbb=1"/>
          <p:cNvSpPr/>
          <p:nvPr/>
        </p:nvSpPr>
        <p:spPr>
          <a:xfrm>
            <a:off x="877824" y="4142232"/>
            <a:ext cx="10981944" cy="10190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课时2</a:t>
            </a:r>
            <a:r>
              <a:rPr lang="en-US" altLang="zh-CN" sz="3200" b="0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归去来兮辞并序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9_1#858572518?pid=eed074fff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㉟.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情话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㊱.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㊲.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（chóu）：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㊳.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巾车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㊴.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窈窕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㊵.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涓涓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㊶.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㊷.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㊸.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已矣乎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70_1#858572518.blank?pid=eed074fff&amp;color=0,0,0&amp;vpa=35&amp;vtp=1&amp;bbb=1"/>
          <p:cNvSpPr/>
          <p:nvPr/>
        </p:nvSpPr>
        <p:spPr>
          <a:xfrm>
            <a:off x="2134267" y="435864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知心话</a:t>
            </a:r>
            <a:endParaRPr lang="en-US" altLang="zh-CN" sz="2800" dirty="0"/>
          </a:p>
        </p:txBody>
      </p:sp>
      <p:sp>
        <p:nvSpPr>
          <p:cNvPr id="5" name="QB_7_AN.72_1#858572518.blank?pid=eed074fff&amp;color=0,0,0&amp;vpa=36&amp;vtp=1&amp;bbb=1"/>
          <p:cNvSpPr/>
          <p:nvPr/>
        </p:nvSpPr>
        <p:spPr>
          <a:xfrm>
            <a:off x="1956467" y="10835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耕种之事</a:t>
            </a:r>
            <a:endParaRPr lang="en-US" altLang="zh-CN" sz="2800" dirty="0"/>
          </a:p>
        </p:txBody>
      </p:sp>
      <p:sp>
        <p:nvSpPr>
          <p:cNvPr id="7" name="QB_7_AN.74_1#858572518.blank?pid=eed074fff&amp;color=0,0,0&amp;vpa=37&amp;vtp=1&amp;bbb=1"/>
          <p:cNvSpPr/>
          <p:nvPr/>
        </p:nvSpPr>
        <p:spPr>
          <a:xfrm>
            <a:off x="3180430" y="17312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田地</a:t>
            </a:r>
            <a:endParaRPr lang="en-US" altLang="zh-CN" sz="2800" dirty="0"/>
          </a:p>
        </p:txBody>
      </p:sp>
      <p:sp>
        <p:nvSpPr>
          <p:cNvPr id="9" name="QB_7_AN.76_1#858572518.blank?pid=eed074fff&amp;color=0,0,0&amp;vpa=38&amp;vtp=1&amp;bbb=1"/>
          <p:cNvSpPr/>
          <p:nvPr/>
        </p:nvSpPr>
        <p:spPr>
          <a:xfrm>
            <a:off x="2134267" y="2378964"/>
            <a:ext cx="38306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外面覆盖着帷幕的小车</a:t>
            </a:r>
            <a:endParaRPr lang="en-US" altLang="zh-CN" sz="2800" dirty="0"/>
          </a:p>
        </p:txBody>
      </p:sp>
      <p:sp>
        <p:nvSpPr>
          <p:cNvPr id="11" name="QB_7_AN.78_1#858572518.blank?pid=eed074fff&amp;color=0,0,0&amp;vpa=39&amp;vtp=1&amp;bbb=1"/>
          <p:cNvSpPr/>
          <p:nvPr/>
        </p:nvSpPr>
        <p:spPr>
          <a:xfrm>
            <a:off x="2134267" y="30266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幽深的样子</a:t>
            </a:r>
            <a:endParaRPr lang="en-US" altLang="zh-CN" sz="2800" dirty="0"/>
          </a:p>
        </p:txBody>
      </p:sp>
      <p:sp>
        <p:nvSpPr>
          <p:cNvPr id="13" name="QB_7_AN.80_1#858572518.blank?pid=eed074fff&amp;color=0,0,0&amp;vpa=40&amp;vtp=1&amp;bbb=1"/>
          <p:cNvSpPr/>
          <p:nvPr/>
        </p:nvSpPr>
        <p:spPr>
          <a:xfrm>
            <a:off x="2312067" y="36743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细水慢流的样子</a:t>
            </a:r>
            <a:endParaRPr lang="en-US" altLang="zh-CN" sz="2800" dirty="0"/>
          </a:p>
        </p:txBody>
      </p:sp>
      <p:sp>
        <p:nvSpPr>
          <p:cNvPr id="15" name="QB_7_AN.82_1#858572518.blank?pid=eed074fff&amp;color=0,0,0&amp;vpa=41&amp;vtp=1&amp;bbb=1"/>
          <p:cNvSpPr/>
          <p:nvPr/>
        </p:nvSpPr>
        <p:spPr>
          <a:xfrm>
            <a:off x="1956467" y="43220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羡慕</a:t>
            </a:r>
            <a:endParaRPr lang="en-US" altLang="zh-CN" sz="2800" dirty="0"/>
          </a:p>
        </p:txBody>
      </p:sp>
      <p:sp>
        <p:nvSpPr>
          <p:cNvPr id="17" name="QB_7_AN.84_1#858572518.blank?pid=eed074fff&amp;color=0,0,0&amp;vpa=42&amp;vtp=1&amp;bbb=1"/>
          <p:cNvSpPr/>
          <p:nvPr/>
        </p:nvSpPr>
        <p:spPr>
          <a:xfrm>
            <a:off x="2312067" y="49697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将要结束</a:t>
            </a:r>
            <a:endParaRPr lang="en-US" altLang="zh-CN" sz="2800" dirty="0"/>
          </a:p>
        </p:txBody>
      </p:sp>
      <p:sp>
        <p:nvSpPr>
          <p:cNvPr id="19" name="QB_7_AN.86_1#858572518.blank?pid=eed074fff&amp;color=0,0,0&amp;vpa=43&amp;vtp=1&amp;bbb=1"/>
          <p:cNvSpPr/>
          <p:nvPr/>
        </p:nvSpPr>
        <p:spPr>
          <a:xfrm>
            <a:off x="2489867" y="5596509"/>
            <a:ext cx="13303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算了吧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7_1#b59c7d2f8?pid=eed074fff&amp;color=0,0,0&amp;vtp=1&amp;bt=1&amp;bbb=1"/>
          <p:cNvSpPr/>
          <p:nvPr/>
        </p:nvSpPr>
        <p:spPr>
          <a:xfrm>
            <a:off x="612648" y="466344"/>
            <a:ext cx="109636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㊹.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遑遑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㊺.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帝乡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㊻.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㊼.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孤往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㊽.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乐夫天命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88_1#b59c7d2f8.blank?pid=eed074fff&amp;color=0,0,0&amp;vpa=44&amp;vtp=1&amp;bbb=1"/>
          <p:cNvSpPr/>
          <p:nvPr/>
        </p:nvSpPr>
        <p:spPr>
          <a:xfrm>
            <a:off x="2134267" y="435864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惊恐匆忙、心神不定</a:t>
            </a:r>
            <a:endParaRPr lang="en-US" altLang="zh-CN" sz="2800" dirty="0"/>
          </a:p>
        </p:txBody>
      </p:sp>
      <p:sp>
        <p:nvSpPr>
          <p:cNvPr id="5" name="QB_7_AN.90_1#b59c7d2f8.blank?pid=eed074fff&amp;color=0,0,0&amp;vpa=45&amp;vtp=1&amp;bbb=1"/>
          <p:cNvSpPr/>
          <p:nvPr/>
        </p:nvSpPr>
        <p:spPr>
          <a:xfrm>
            <a:off x="2299367" y="1083564"/>
            <a:ext cx="56165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天帝居住的地方，也就是所谓仙境</a:t>
            </a:r>
            <a:endParaRPr lang="en-US" altLang="zh-CN" sz="2800" dirty="0"/>
          </a:p>
        </p:txBody>
      </p:sp>
      <p:sp>
        <p:nvSpPr>
          <p:cNvPr id="7" name="QB_7_AN.92_1#b59c7d2f8.blank?pid=eed074fff&amp;color=0,0,0&amp;vpa=46&amp;vtp=1&amp;bbb=1"/>
          <p:cNvSpPr/>
          <p:nvPr/>
        </p:nvSpPr>
        <p:spPr>
          <a:xfrm>
            <a:off x="1778667" y="17312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留恋、爱惜</a:t>
            </a:r>
            <a:endParaRPr lang="en-US" altLang="zh-CN" sz="2800" dirty="0"/>
          </a:p>
        </p:txBody>
      </p:sp>
      <p:sp>
        <p:nvSpPr>
          <p:cNvPr id="9" name="QB_7_AN.94_1#b59c7d2f8.blank?pid=eed074fff&amp;color=0,0,0&amp;vpa=47&amp;vtp=1&amp;bbb=1"/>
          <p:cNvSpPr/>
          <p:nvPr/>
        </p:nvSpPr>
        <p:spPr>
          <a:xfrm>
            <a:off x="2134267" y="23789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独自外出</a:t>
            </a:r>
            <a:endParaRPr lang="en-US" altLang="zh-CN" sz="2800" dirty="0"/>
          </a:p>
        </p:txBody>
      </p:sp>
      <p:sp>
        <p:nvSpPr>
          <p:cNvPr id="11" name="QB_7_AN.96_1#b59c7d2f8.blank?pid=eed074fff&amp;color=0,0,0&amp;vpa=48&amp;vtp=1&amp;bbb=1"/>
          <p:cNvSpPr/>
          <p:nvPr/>
        </p:nvSpPr>
        <p:spPr>
          <a:xfrm>
            <a:off x="3023267" y="3005709"/>
            <a:ext cx="1687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乐天安命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0a637974?pid=c29355173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文章结构与主旨</a:t>
            </a:r>
            <a:endParaRPr lang="en-US" altLang="zh-CN" sz="3200" dirty="0"/>
          </a:p>
        </p:txBody>
      </p:sp>
      <p:sp>
        <p:nvSpPr>
          <p:cNvPr id="3" name="C_6_BD#b62f32d29?pid=90a637974&amp;color=0,0,0&amp;vtp=1&amp;bbb=1"/>
          <p:cNvSpPr/>
          <p:nvPr/>
        </p:nvSpPr>
        <p:spPr>
          <a:xfrm>
            <a:off x="612648" y="95402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厘清结构</a:t>
            </a:r>
            <a:endParaRPr lang="en-US" altLang="zh-CN" sz="3000" dirty="0"/>
          </a:p>
        </p:txBody>
      </p:sp>
      <p:pic>
        <p:nvPicPr>
          <p:cNvPr id="4" name="QB_7_BD.97_1#1b8318881?pid=b62f32d29&amp;color=0,0,0&amp;tib=255,255,255&amp;vip=49#5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8" y="1693799"/>
            <a:ext cx="4919472" cy="4370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98_1#1b8318881.blank?pid=b62f32d29&amp;color=0,0,0&amp;vpa=49&amp;vtp=1"/>
          <p:cNvSpPr/>
          <p:nvPr/>
        </p:nvSpPr>
        <p:spPr>
          <a:xfrm>
            <a:off x="2551176" y="2717927"/>
            <a:ext cx="2734056" cy="32918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7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决意归去，心情迫切</a:t>
            </a:r>
            <a:endParaRPr lang="en-US" altLang="zh-CN" sz="2100" dirty="0"/>
          </a:p>
        </p:txBody>
      </p:sp>
      <p:sp>
        <p:nvSpPr>
          <p:cNvPr id="6" name="QB_7_AN.99_1#1b8318881.blank?pid=b62f32d29&amp;color=0,0,0&amp;vpa=50&amp;vtp=1"/>
          <p:cNvSpPr/>
          <p:nvPr/>
        </p:nvSpPr>
        <p:spPr>
          <a:xfrm>
            <a:off x="2606040" y="4555871"/>
            <a:ext cx="2551176" cy="32918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7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人情淳美，出游愉悦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2da2c15c?pid=90a637974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概括主旨</a:t>
            </a:r>
            <a:endParaRPr lang="en-US" altLang="zh-CN" sz="3000" dirty="0"/>
          </a:p>
        </p:txBody>
      </p:sp>
      <p:sp>
        <p:nvSpPr>
          <p:cNvPr id="3" name="QB_7_BD.100_1#2608ae555?pid=d2da2c15c&amp;color=0,0,0&amp;vtp=1&amp;bbb=1&amp;hb=1"/>
          <p:cNvSpPr/>
          <p:nvPr/>
        </p:nvSpPr>
        <p:spPr>
          <a:xfrm>
            <a:off x="612648" y="1135253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本文描写了陶渊明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的决心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回归田园的愉快心情和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回归田园后的乐趣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表明了他对当时仕宦生活的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映了他蔑视功名利禄的高尚情操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表现了他对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的向往和热爱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01_1#2608ae555.blank?pid=d2da2c15c&amp;color=0,0,0&amp;vpa=51&amp;vtp=1&amp;bbb=1"/>
          <p:cNvSpPr/>
          <p:nvPr/>
        </p:nvSpPr>
        <p:spPr>
          <a:xfrm>
            <a:off x="4534566" y="1104773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回归田园</a:t>
            </a:r>
            <a:endParaRPr lang="en-US" altLang="zh-CN" sz="2800" dirty="0"/>
          </a:p>
        </p:txBody>
      </p:sp>
      <p:sp>
        <p:nvSpPr>
          <p:cNvPr id="5" name="QB_7_AN.102_1#2608ae555.blank?pid=d2da2c15c&amp;color=0,0,0&amp;vpa=52&amp;vtp=1&amp;bbb=1"/>
          <p:cNvSpPr/>
          <p:nvPr/>
        </p:nvSpPr>
        <p:spPr>
          <a:xfrm>
            <a:off x="8446167" y="175247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不满和否定</a:t>
            </a:r>
            <a:endParaRPr lang="en-US" altLang="zh-CN" sz="2800" dirty="0"/>
          </a:p>
        </p:txBody>
      </p:sp>
      <p:sp>
        <p:nvSpPr>
          <p:cNvPr id="6" name="QB_7_AN.103_1#2608ae555.blank?pid=d2da2c15c&amp;color=0,0,0&amp;vpa=53&amp;vtp=1&amp;bbb=1"/>
          <p:cNvSpPr/>
          <p:nvPr/>
        </p:nvSpPr>
        <p:spPr>
          <a:xfrm>
            <a:off x="8090567" y="2400173"/>
            <a:ext cx="31162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大自然和隐居生活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b3a5294d.fixed?pid=9a648b967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4000" dirty="0"/>
          </a:p>
        </p:txBody>
      </p:sp>
      <p:sp>
        <p:nvSpPr>
          <p:cNvPr id="3" name="C_4#0b3a5294d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11e14abb?pid=0b3a5294d&amp;color=0,0,0&amp;vtp=1&amp;bt=1&amp;bbb=1&amp;hb=1"/>
          <p:cNvSpPr/>
          <p:nvPr/>
        </p:nvSpPr>
        <p:spPr>
          <a:xfrm>
            <a:off x="612648" y="468000"/>
            <a:ext cx="10963656" cy="56386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情境探究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陶渊明是一位在理想与现实间寻找平衡的文人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。他年少时怀着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“造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福百姓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”的抱负踏入官场，却在黑暗的现实中逐渐清醒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，最终选择回归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田园生活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。《归去来兮辞并序》正是他告别官场时的心灵独白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，字里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行间流淌着对自由生活的向往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学校文学社现推出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“经典散文品读”专栏，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欢迎你来当小评论家！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这次我们要重点品读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《归去来兮辞并序》，你可以尝试古人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“边读边写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批注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”的方法，比如在描写田园生活的句子旁画个小太阳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，给触动心灵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的段落写段读后感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，或者用不同颜色的笔圈出你最喜欢的词语。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490dc462?pid=0b3a5294d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任务一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感受隐士情怀</a:t>
            </a:r>
            <a:endParaRPr lang="en-US" altLang="zh-CN" sz="3000" dirty="0"/>
          </a:p>
        </p:txBody>
      </p:sp>
      <p:sp>
        <p:nvSpPr>
          <p:cNvPr id="3" name="QB_6_BD.259_1#48cad11ab?pid=f490dc462&amp;color=0,0,0&amp;vtp=1&amp;bbb=1&amp;hb=1&amp;hltap=1"/>
          <p:cNvSpPr/>
          <p:nvPr/>
        </p:nvSpPr>
        <p:spPr>
          <a:xfrm>
            <a:off x="612648" y="1125728"/>
            <a:ext cx="10963656" cy="37652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陶渊明辞官的原因有哪几点?（用原文回答）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最根本的原因是什么?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260_1#48cad11ab?pid=f490dc462&amp;color=0,0,0&amp;vtp=1&amp;bbb=1&amp;hb=1&amp;hla=1"/>
          <p:cNvSpPr/>
          <p:nvPr/>
        </p:nvSpPr>
        <p:spPr>
          <a:xfrm>
            <a:off x="612648" y="2393188"/>
            <a:ext cx="10963656" cy="2420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1）辞官的原因：①“质性自然，非矫厉所得”；②“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饥冻虽切，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违己交病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”；③“于是怅然慷慨，深愧平生之志”；④“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程氏妹丧于武昌”。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每点1分）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2）最根本的原因：“质性自然，非矫厉所得”。（1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9_1#9549d12b9?pid=f490dc462&amp;color=0,0,0&amp;vtp=1&amp;bt=1&amp;bbb=1&amp;hb=1&amp;hltap=1"/>
          <p:cNvSpPr/>
          <p:nvPr/>
        </p:nvSpPr>
        <p:spPr>
          <a:xfrm>
            <a:off x="612648" y="468000"/>
            <a:ext cx="10963656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陶渊明在本文中写了辞官归隐之乐，主要写了哪些乐趣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？表达了他什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么样的隐士情怀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？（5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60_1#9549d12b9?pid=f490dc462&amp;color=0,0,0&amp;vtp=1&amp;bt=1&amp;bbb=1&amp;hb=1&amp;hla=1"/>
          <p:cNvSpPr/>
          <p:nvPr/>
        </p:nvSpPr>
        <p:spPr>
          <a:xfrm>
            <a:off x="612648" y="1738000"/>
            <a:ext cx="10963656" cy="381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1）①归家之乐。“僮仆欢迎，稚子候门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携幼入室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，有酒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盈樽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”，家人等候、迎接陶渊明的归来，之后举家欢庆，其乐融融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。②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田园之乐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。陶渊明精心选取了出岫之云、知还之鸟、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抚孤松等画面，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再加上引觞自酌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、倚窗寄傲等生活场景，营造出安乐闲适的意境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，表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现出隐逸生活的乐趣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。③交往之乐。“悦亲戚之情话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将有事于西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”，与亲人们说说知心话，与朴实的乡民交往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，这一切都让陶渊明感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60_1#9549d12b9?pid=f490dc462&amp;color=0,0,0&amp;vtp=1&amp;bt=1&amp;bbb=1&amp;hb=1&amp;hltap=1"/>
          <p:cNvSpPr/>
          <p:nvPr/>
        </p:nvSpPr>
        <p:spPr>
          <a:xfrm>
            <a:off x="612648" y="468000"/>
            <a:ext cx="10963656" cy="24698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59_1#9549d12b9?pid=f490dc462&amp;color=0,0,0&amp;vtp=1&amp;bt=1&amp;bbb=1&amp;hb=1&amp;hla=1"/>
          <p:cNvSpPr/>
          <p:nvPr/>
        </p:nvSpPr>
        <p:spPr>
          <a:xfrm>
            <a:off x="612648" y="442600"/>
            <a:ext cx="10963656" cy="2420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到快乐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。④出游之乐。陶渊明在农事闲暇之余乘兴出游，既可以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“窈窕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以寻壑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”，也可以“崎岖而经丘”。春意盎然，趣意也盎然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。陶渊明触景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抒怀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，流露出及时行乐之意。（每点1分）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2）表达了他淡泊明志、闲适自在的隐士情怀。（1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639fce06?pid=0b3a5294d&amp;color=0,173,163&amp;vtp=1&amp;bt=1&amp;bbb=1"/>
          <p:cNvSpPr/>
          <p:nvPr/>
        </p:nvSpPr>
        <p:spPr>
          <a:xfrm>
            <a:off x="612648" y="466344"/>
            <a:ext cx="10963656" cy="6075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任务二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品味文章语言</a:t>
            </a:r>
            <a:endParaRPr lang="en-US" altLang="zh-CN" sz="3000" dirty="0"/>
          </a:p>
        </p:txBody>
      </p:sp>
      <p:sp>
        <p:nvSpPr>
          <p:cNvPr id="3" name="QB_6_BD.259_1#8b22f8a52?pid=9639fce06&amp;color=0,0,0&amp;vtp=1&amp;bbb=1&amp;hb=1&amp;hltap=1"/>
          <p:cNvSpPr/>
          <p:nvPr/>
        </p:nvSpPr>
        <p:spPr>
          <a:xfrm>
            <a:off x="612648" y="1144778"/>
            <a:ext cx="10963656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辞，是一种抒情文体，一般要押韵，铺张，有的还可以歌唱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。试根据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自己的理解简要分析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《归去来兮辞并序》的文体特点。（6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260_1#8b22f8a52?pid=9639fce06&amp;color=0,0,0&amp;vtp=1&amp;bbb=1&amp;hb=1&amp;hla=1"/>
          <p:cNvSpPr/>
          <p:nvPr/>
        </p:nvSpPr>
        <p:spPr>
          <a:xfrm>
            <a:off x="612648" y="2414778"/>
            <a:ext cx="10963656" cy="317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极尽铺陈。如对“今是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”，即归耕后的田园生活的描写极尽铺陈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之能事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。第二、三段都是描写“今是”的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，包括对景物的描写和对心理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的描写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。对归耕后的田园生活的描写，是主次分明、有所选择的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。②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骈散结合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。在句式上，整饬对仗之中又参差错落。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行文注意对仗骈偶，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“木欣欣以向荣，泉涓涓而始流。善万物之得时，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感吾生之行休”。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c29355173?lid=c29355173&amp;cid=c29355173&amp;tib=255,255,255&amp;vtp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029968"/>
            <a:ext cx="429768" cy="429768"/>
          </a:xfrm>
          <a:prstGeom prst="rect">
            <a:avLst/>
          </a:prstGeom>
        </p:spPr>
      </p:pic>
      <p:sp>
        <p:nvSpPr>
          <p:cNvPr id="3" name="C_1#目录1:c29355173?lid=c29355173&amp;cid=c29355173&amp;vtp=1&amp;bt=1&amp;bbb=1">
            <a:hlinkClick r:id="rId1" action="ppaction://hlinksldjump"/>
          </p:cNvPr>
          <p:cNvSpPr/>
          <p:nvPr/>
        </p:nvSpPr>
        <p:spPr>
          <a:xfrm>
            <a:off x="3776472" y="1984248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3050" dirty="0"/>
          </a:p>
        </p:txBody>
      </p:sp>
      <p:pic>
        <p:nvPicPr>
          <p:cNvPr id="4" name="C_1#目录1:c29355173?lid=0b3a5294d&amp;cid=0b3a5294d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935224"/>
            <a:ext cx="429768" cy="429768"/>
          </a:xfrm>
          <a:prstGeom prst="rect">
            <a:avLst/>
          </a:prstGeom>
        </p:spPr>
      </p:pic>
      <p:sp>
        <p:nvSpPr>
          <p:cNvPr id="5" name="C_1#目录1:c29355173?lid=0b3a5294d&amp;cid=0b3a5294d&amp;vtp=1&amp;bbb=1">
            <a:hlinkClick r:id="rId3" action="ppaction://hlinksldjump"/>
          </p:cNvPr>
          <p:cNvSpPr/>
          <p:nvPr/>
        </p:nvSpPr>
        <p:spPr>
          <a:xfrm>
            <a:off x="3776472" y="2880360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3050" dirty="0"/>
          </a:p>
        </p:txBody>
      </p:sp>
      <p:pic>
        <p:nvPicPr>
          <p:cNvPr id="6" name="C_1#目录1:c29355173?lid=b1f05e70d&amp;cid=b1f05e70d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3831336"/>
            <a:ext cx="429768" cy="429768"/>
          </a:xfrm>
          <a:prstGeom prst="rect">
            <a:avLst/>
          </a:prstGeom>
        </p:spPr>
      </p:pic>
      <p:sp>
        <p:nvSpPr>
          <p:cNvPr id="7" name="C_1#目录1:c29355173?lid=b1f05e70d&amp;cid=b1f05e70d&amp;vtp=1&amp;bbb=1">
            <a:hlinkClick r:id="rId4" action="ppaction://hlinksldjump"/>
          </p:cNvPr>
          <p:cNvSpPr/>
          <p:nvPr/>
        </p:nvSpPr>
        <p:spPr>
          <a:xfrm>
            <a:off x="3776472" y="3776472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305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60_1#8b22f8a52?pid=9639fce06&amp;color=0,0,0&amp;vtp=1&amp;bbb=1&amp;hb=1&amp;hltap=1"/>
          <p:cNvSpPr/>
          <p:nvPr/>
        </p:nvSpPr>
        <p:spPr>
          <a:xfrm>
            <a:off x="612648" y="468000"/>
            <a:ext cx="10963656" cy="31175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59_1#8b22f8a52?pid=9639fce06&amp;color=0,0,0&amp;vtp=1&amp;bbb=1&amp;hb=1&amp;hla=1"/>
          <p:cNvSpPr/>
          <p:nvPr/>
        </p:nvSpPr>
        <p:spPr>
          <a:xfrm>
            <a:off x="612648" y="442600"/>
            <a:ext cx="10963656" cy="310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讲究藻饰，音韵和谐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。陶渊明的感情都寄寓在对景物的形象描写之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，辞藻华美，音韵和谐，突出了辞在辞藻和音韵上的特点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，增强了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作品的抒情性和感染力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。④讲究用典。如第二段中的“三径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”用了蒋诩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归隐不仕的典故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，似信手拈来，语如己出，毫无用典之痕。（每点2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答出三点即可）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9_1#722257d30?pid=9639fce06&amp;color=0,0,0&amp;vtp=1&amp;bt=1&amp;bbb=1&amp;hb=1&amp;hltap=1"/>
          <p:cNvSpPr/>
          <p:nvPr/>
        </p:nvSpPr>
        <p:spPr>
          <a:xfrm>
            <a:off x="612648" y="468000"/>
            <a:ext cx="10963656" cy="31175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“云无心以出岫，鸟倦飞而知还”的象征意义是什么？（4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60_1#722257d30?pid=9639fce06&amp;color=0,0,0&amp;vtp=1&amp;bt=1&amp;bbb=1&amp;hb=1&amp;hla=1"/>
          <p:cNvSpPr/>
          <p:nvPr/>
        </p:nvSpPr>
        <p:spPr>
          <a:xfrm>
            <a:off x="612648" y="1095380"/>
            <a:ext cx="10963656" cy="2420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以云无意冒出山头，象征自己无意求富贵而出来做官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；借鸟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倦归巢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，象征自己急于辞官归田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，含蓄表达出陶渊明对仕途生活的厌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倦和对自由生活的向往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。②这两句既是兴象，又是喻象；既写景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，也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写心境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，可谓情景交融，托意深远。（每点2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15ec571e?pid=0b3a5294d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任务三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分析文章结构</a:t>
            </a:r>
            <a:endParaRPr lang="en-US" altLang="zh-CN" sz="3000" dirty="0"/>
          </a:p>
        </p:txBody>
      </p:sp>
      <p:sp>
        <p:nvSpPr>
          <p:cNvPr id="3" name="QB_6_BD.259_1#529910ad6?pid=515ec571e&amp;color=0,0,0&amp;vtp=1&amp;bbb=1&amp;hb=1&amp;hltap=1"/>
          <p:cNvSpPr/>
          <p:nvPr/>
        </p:nvSpPr>
        <p:spPr>
          <a:xfrm>
            <a:off x="612648" y="1125728"/>
            <a:ext cx="10963656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本文是怎样围绕“归”字来表达陶渊明的思想感情的？（6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260_1#529910ad6?pid=515ec571e&amp;color=0,0,0&amp;vtp=1&amp;bbb=1&amp;hb=1&amp;hla=1"/>
          <p:cNvSpPr/>
          <p:nvPr/>
        </p:nvSpPr>
        <p:spPr>
          <a:xfrm>
            <a:off x="612648" y="1753108"/>
            <a:ext cx="10963656" cy="3738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“归”字为本文之眼目，陶渊明处处有点睛之笔。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全篇一气贯通，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中心突出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，给人以强烈而深刻的印象。②第一段首句言“归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”，次句又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以反诘语气问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“胡不归”；第二段写初“归”之乐，也不离归意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；第三段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又以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“归去来兮”开头；最后一段用“聊乘化以归尽”而收束。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③陶渊明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反复申述归田之意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，反复抒发归耕之乐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，意在表达自己对仕途生活的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厌倦和对自由生活的向往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ee384f38?pid=0b3a5294d&amp;color=0,173,163&amp;vtp=1&amp;bt=1&amp;bbb=1"/>
          <p:cNvSpPr/>
          <p:nvPr/>
        </p:nvSpPr>
        <p:spPr>
          <a:xfrm>
            <a:off x="612648" y="466345"/>
            <a:ext cx="10963656" cy="50812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任务四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赏析表达技巧</a:t>
            </a:r>
            <a:endParaRPr lang="en-US" altLang="zh-CN" sz="3000" dirty="0"/>
          </a:p>
        </p:txBody>
      </p:sp>
      <p:sp>
        <p:nvSpPr>
          <p:cNvPr id="3" name="QB_6_BD.259_1#1d0264051?pid=0ee384f38&amp;color=0,0,0&amp;vtp=1&amp;bbb=1&amp;hb=1&amp;hltap=1"/>
          <p:cNvSpPr/>
          <p:nvPr/>
        </p:nvSpPr>
        <p:spPr>
          <a:xfrm>
            <a:off x="612648" y="1037844"/>
            <a:ext cx="10963656" cy="512730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本文综合运用了多种抒情方式，请结合文本内容具体分析。（6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260_1#1d0264051?pid=0ee384f38&amp;color=0,0,0&amp;vtp=1&amp;bbb=1&amp;hb=1&amp;hla=1"/>
          <p:cNvSpPr/>
          <p:nvPr/>
        </p:nvSpPr>
        <p:spPr>
          <a:xfrm>
            <a:off x="612648" y="1541463"/>
            <a:ext cx="10963656" cy="4633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直抒胸臆。陶渊明直言“曷不委心任去留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帝乡不可期”，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这正是埋藏在他内心深处的情感的喷发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。②借景抒情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。一切景语皆情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语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，“舟遥遥以轻飏，风飘飘而吹衣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”，把陶渊明回家途中的愉悦畅快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表现得真切动人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。“云无心以出岫，鸟倦飞而知还”，意境全出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。云之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，乃人之有意；鸟之倦飞，实人之疲惫。两相映衬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，不露痕迹而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意味隽永。对孤松和日光的描写则更能看出陶渊明对这种美好的田园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风光的钟爱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。文章中陶渊明向人们展示了田园生活的美好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，传递出对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田园生活浓浓的喜爱之情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。③借物抒情。“松菊犹存”中的“松”“菊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”都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是陶渊明的自喻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，象征着他孤高傲世、超尘绝俗的品格。（每点2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308f4035?pid=0ee384f38&amp;color=0,0,0&amp;vtp=1&amp;bt=1&amp;bbb=1&amp;hb=1"/>
          <p:cNvSpPr/>
          <p:nvPr/>
        </p:nvSpPr>
        <p:spPr>
          <a:xfrm>
            <a:off x="612648" y="468000"/>
            <a:ext cx="1096365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素养必备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直抒胸臆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直抒胸臆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亦称直陈肺腑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它是敞开心胸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不依托任何事物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过朴实无华的手段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把内心活动和情感直接抒发出来的一种抒情方式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抒情一般分为直接抒情和间接抒情两种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直抒胸臆即直接抒情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它不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同于间接抒情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不以外物为依托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心里有什么话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什么想法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怎样的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感情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和盘托出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全抒之而后快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这种抒情方式看似简单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但难于掌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它需要于平淡之处见真情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9_1#6e28274ff?pid=0ee384f38&amp;color=0,0,0&amp;vtp=1&amp;bt=1&amp;bbb=1&amp;hb=1&amp;hltap=1"/>
          <p:cNvSpPr/>
          <p:nvPr/>
        </p:nvSpPr>
        <p:spPr>
          <a:xfrm>
            <a:off x="612648" y="468000"/>
            <a:ext cx="10963656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文中写到了陶渊明回家后的种种景象，这些描写是实写（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眼前之景）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还是虚写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（想象之景）？请结合文章内容加以分析。（4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60_1#6e28274ff?pid=0ee384f38&amp;color=0,0,0&amp;vtp=1&amp;bt=1&amp;bbb=1&amp;hb=1&amp;hla=1"/>
          <p:cNvSpPr/>
          <p:nvPr/>
        </p:nvSpPr>
        <p:spPr>
          <a:xfrm>
            <a:off x="612648" y="1735460"/>
            <a:ext cx="10963656" cy="310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是虚写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（想象之景）。（1分）“序”中说，“辞”作于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“乙巳岁十一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”，而十一月的彭泽是不可能出现“木欣欣以向荣，泉涓涓而始流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景象的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。“农人告余以春及，将有事于西畴”“或植杖而耘耔”等是“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春及”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之时的事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，与陶渊明写作该文的时间不符。由此看来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，文中所写回家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后的景象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，不是眼前之景，而是想象之景。（3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e42243e7?pid=0b3a5294d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任务五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试作评点</a:t>
            </a:r>
            <a:endParaRPr lang="en-US" altLang="zh-CN" sz="3000" dirty="0"/>
          </a:p>
        </p:txBody>
      </p:sp>
      <p:sp>
        <p:nvSpPr>
          <p:cNvPr id="3" name="QB_6_BD.259_1#c1280c0c9?pid=5e42243e7&amp;color=0,0,0&amp;vtp=1&amp;bbb=1&amp;hb=1&amp;hltap=1"/>
          <p:cNvSpPr/>
          <p:nvPr/>
        </p:nvSpPr>
        <p:spPr>
          <a:xfrm>
            <a:off x="612648" y="1125728"/>
            <a:ext cx="10963656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在《归去来兮辞并序》中，陶渊明的情感层层递进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。请找出含有直接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表达情感的词语的语句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，在句旁写批注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（说明该词是如何体现陶渊明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的心境变化的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260_1#c1280c0c9?pid=5e42243e7&amp;color=0,0,0&amp;vtp=1&amp;bbb=1&amp;hb=1&amp;hla=1"/>
          <p:cNvSpPr/>
          <p:nvPr/>
        </p:nvSpPr>
        <p:spPr>
          <a:xfrm>
            <a:off x="612648" y="3033268"/>
            <a:ext cx="10963656" cy="2420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示例1）原文：奚惆怅而独悲。（2分）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spc="-1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批注</a:t>
            </a: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：“惆怅”“悲”直抒官场中的苦闷压抑，为下文归隐埋下伏笔。（2分）</a:t>
            </a:r>
            <a:endParaRPr lang="en-US" altLang="zh-CN" sz="2800" spc="-1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示例2）原文：眄庭柯以怡颜。（2分）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批注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：“怡颜”以神态写心境，展现归家后发自内心的愉悦。（2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4dc7e7a1?pid=0b3a5294d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思维发展与提升</a:t>
            </a:r>
            <a:endParaRPr lang="en-US" altLang="zh-CN" sz="3200" dirty="0"/>
          </a:p>
        </p:txBody>
      </p:sp>
      <p:sp>
        <p:nvSpPr>
          <p:cNvPr id="3" name="QB_6_BD.112_1#5fc9ecf48?pid=84dc7e7a1&amp;color=0,0,0&amp;vtp=1&amp;bbb=1&amp;hb=1"/>
          <p:cNvSpPr/>
          <p:nvPr/>
        </p:nvSpPr>
        <p:spPr>
          <a:xfrm>
            <a:off x="612648" y="1181724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陶渊明的归隐历来备受争议，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有人认为其归隐是对现实的妥协与逃避，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不宜过分拔高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；也有人认为这是他坚守本真、追求自由的体现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，具有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深远的精神价值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。请谈谈你的看法。（6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60_2#5fc9ecf48?pid=84dc7e7a1&amp;color=0,0,0&amp;vtp=1&amp;bt=1&amp;bbb=1&amp;hb=1&amp;hltap=1"/>
          <p:cNvSpPr/>
          <p:nvPr/>
        </p:nvSpPr>
        <p:spPr>
          <a:xfrm>
            <a:off x="612648" y="493400"/>
            <a:ext cx="10963656" cy="549560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59_1#5fc9ecf48?pid=84dc7e7a1&amp;color=0,0,0&amp;vtp=1&amp;bt=1&amp;bbb=1&amp;hb=1&amp;hla=1"/>
          <p:cNvSpPr/>
          <p:nvPr/>
        </p:nvSpPr>
        <p:spPr>
          <a:xfrm>
            <a:off x="612648" y="468000"/>
            <a:ext cx="10963656" cy="5600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示例1）陶渊明的归隐是对现实的妥协与逃避，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不宜过分拔高。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他虽有济世理想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，但面对东晋的黑暗政治时，未能坚持抗争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，而是选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择退守田园保全自身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。儒家强调“知其不可而为之”的担当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，陶渊明却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以个人解脱取代社会责任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，虽可理解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，但不应将其视为知识分子的普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遍榜样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示例2）陶渊明的归隐是对精神自由的坚守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。他清醒认识到官场的腐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，拒绝与其同流合污，选择躬耕田园。这种选择不仅实践了道家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“返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璞归真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”的思想，更通过简朴生活彰显独立人格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，为后世文人树立了在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浊世中守护本心的典范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60_2#5fc9ecf48?pid=84dc7e7a1&amp;color=0,0,0&amp;vtp=1&amp;bt=1&amp;bbb=1&amp;hb=1&amp;hltap=1"/>
          <p:cNvSpPr/>
          <p:nvPr/>
        </p:nvSpPr>
        <p:spPr>
          <a:xfrm>
            <a:off x="612648" y="468000"/>
            <a:ext cx="10963656" cy="31175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59_1#5fc9ecf48?pid=84dc7e7a1&amp;color=0,0,0&amp;vtp=1&amp;bt=1&amp;bbb=1&amp;hb=1&amp;hla=1"/>
          <p:cNvSpPr/>
          <p:nvPr/>
        </p:nvSpPr>
        <p:spPr>
          <a:xfrm>
            <a:off x="612648" y="442600"/>
            <a:ext cx="109636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示例3）陶渊明的归隐应辩证看待。他身处乱世，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退隐实为无奈之举；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归隐后他种田劳作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，安于清贫，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用淡泊的生活态度对抗浮躁的世俗。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这种行为虽未能改变现实，却为后世文人探索出一条坚守初心的人生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之路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6分，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言之成理即可）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29355173.fixed?pid=9a648b967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4000" dirty="0"/>
          </a:p>
        </p:txBody>
      </p:sp>
      <p:sp>
        <p:nvSpPr>
          <p:cNvPr id="3" name="C_4#c29355173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1f05e70d.fixed?pid=9a648b967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4000" dirty="0"/>
          </a:p>
        </p:txBody>
      </p:sp>
      <p:sp>
        <p:nvSpPr>
          <p:cNvPr id="3" name="C_4#b1f05e70d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13_1#fe2160460?pid=b1f05e70d&amp;color=0,0,0&amp;vtp=1&amp;bt=1&amp;bbb=1&amp;hb=1"/>
          <p:cNvSpPr/>
          <p:nvPr/>
        </p:nvSpPr>
        <p:spPr>
          <a:xfrm>
            <a:off x="612648" y="468000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王羲之和陶渊明都寄情山水，但他们对自然的态度不同。请结合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《兰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亭集序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》和《归去来兮辞并序》进行探讨，完成表格。（6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36" name="QB_5_BD.113_2#fe2160460?colgroup=3,3,21&amp;pid=b1f05e70d&amp;color=0,0,0&amp;vtp=1&amp;bbb=1&amp;hb=1"/>
          <p:cNvGraphicFramePr>
            <a:graphicFrameLocks noGrp="1"/>
          </p:cNvGraphicFramePr>
          <p:nvPr/>
        </p:nvGraphicFramePr>
        <p:xfrm>
          <a:off x="612648" y="1798325"/>
          <a:ext cx="10945368" cy="3904362"/>
        </p:xfrm>
        <a:graphic>
          <a:graphicData uri="http://schemas.openxmlformats.org/drawingml/2006/table">
            <a:tbl>
              <a:tblPr/>
              <a:tblGrid>
                <a:gridCol w="1490472"/>
                <a:gridCol w="1527048"/>
                <a:gridCol w="7927848"/>
              </a:tblGrid>
              <a:tr h="56419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篇目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作者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对自然的态度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《兰亭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集序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王羲之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QB_5_AN.114_1#fe2160460.blank?pid=b1f05e70d&amp;color=0,0,0&amp;vpa=54&amp;vtp=1&amp;bbb=1&amp;hb=1"/>
          <p:cNvSpPr/>
          <p:nvPr/>
        </p:nvSpPr>
        <p:spPr>
          <a:xfrm>
            <a:off x="3702168" y="2358078"/>
            <a:ext cx="7800848" cy="328098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极力描绘会稽山水之美，抒发对大自然的喜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爱之情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。他虽然热爱山水，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却没有真正融入自然：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足以极视听之娱”，他登山临水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，只是为了满足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感官享受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；“亦足以畅叙幽情”，他赏山鉴水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，只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是为了获得情思；对生命易逝的悲哀始终难以释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怀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，这秀美的山水只不过是他的心灵驿站。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QB_5_BD.115_1#fe2160460?colgroup=3,3,21&amp;pid=b1f05e70d&amp;color=0,0,0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45368" cy="4459098"/>
        </p:xfrm>
        <a:graphic>
          <a:graphicData uri="http://schemas.openxmlformats.org/drawingml/2006/table">
            <a:tbl>
              <a:tblPr/>
              <a:tblGrid>
                <a:gridCol w="1490472"/>
                <a:gridCol w="1527048"/>
                <a:gridCol w="7927848"/>
              </a:tblGrid>
              <a:tr h="56419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篇目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作者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对自然的态度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《归去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来兮辞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并序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陶渊明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B_5_AN.116_1#fe2160460.blank?pid=b1f05e70d&amp;color=0,0,0&amp;vpa=55&amp;vtp=1&amp;bbb=1&amp;hb=1"/>
          <p:cNvSpPr/>
          <p:nvPr/>
        </p:nvSpPr>
        <p:spPr>
          <a:xfrm>
            <a:off x="3702168" y="1303465"/>
            <a:ext cx="7800848" cy="327666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细致描述田园生活之美，抒发融入大自然的陶然之乐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。“眄庭柯以怡颜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”，一草一木都让他心旷神怡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；“园日涉以成趣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”，熟悉的地方照样天天游玩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；“既窈窕以寻壑，亦崎岖而经丘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”，山水成了他日常生活的必需品。他回到了生命本源的大地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，回到了安身立命的精神家园。（每处3分）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59_1#dd54910e7?pid=b1f05e70d&amp;color=0,0,0&amp;vtp=1&amp;bt=1&amp;bbb=1&amp;hb=1&amp;hltap=1"/>
          <p:cNvSpPr/>
          <p:nvPr/>
        </p:nvSpPr>
        <p:spPr>
          <a:xfrm>
            <a:off x="612648" y="468000"/>
            <a:ext cx="10963656" cy="56384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《兰亭集序》和《归去来兮辞并序》中都体现了作者的“生死观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”，从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整体上看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，二者的“生死观”有同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有异，请结合文本进行分析。（6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260_1#dd54910e7?pid=b1f05e70d&amp;color=0,0,0&amp;vtp=1&amp;bt=1&amp;bbb=1&amp;hb=1&amp;hla=1"/>
          <p:cNvSpPr/>
          <p:nvPr/>
        </p:nvSpPr>
        <p:spPr>
          <a:xfrm>
            <a:off x="612648" y="1479428"/>
            <a:ext cx="10963656" cy="4633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相同之处：生年有限、人生易逝。在《兰亭集序》中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，王羲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之认为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“夫人之相与，俯仰一世”“快然自足，不知老之将至”“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向之所欣，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俯仰之间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，已为陈迹”；在《归去来兮辞并序》中，陶渊明认为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“木欣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欣以向荣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，泉涓涓而始流。善万物之得时，感吾生之行休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”“寓形宇内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复几时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?曷不委心任去留？”，面对良辰美景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，两文的作者都感叹人生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短暂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，不及自然万物那样生命持久。②不同之处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：王羲之的生死观是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回避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、悲观的，他认为人生无常，寿夭由天，生命终归幻灭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，因而为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之无限伤感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。陶渊明的生死观虽然算不上是积极、乐观的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，却也不是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消极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、悲观的，而是比较达观的。（每点3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e8fb34b5?pid=b1f05e70d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文言积累</a:t>
            </a:r>
            <a:endParaRPr lang="en-US" altLang="zh-CN" sz="3200" dirty="0"/>
          </a:p>
        </p:txBody>
      </p:sp>
      <p:sp>
        <p:nvSpPr>
          <p:cNvPr id="3" name="QO_6_BD.118_1#9e5b867f3?pid=0e8fb34b5&amp;color=0,0,0&amp;vtp=1&amp;bbb=1"/>
          <p:cNvSpPr/>
          <p:nvPr/>
        </p:nvSpPr>
        <p:spPr>
          <a:xfrm>
            <a:off x="612648" y="954024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读准字音</a:t>
            </a:r>
            <a:endParaRPr lang="en-US" altLang="zh-CN" sz="2800" dirty="0"/>
          </a:p>
        </p:txBody>
      </p:sp>
      <p:sp>
        <p:nvSpPr>
          <p:cNvPr id="4" name="QB_7_BD.119_1#628052aed?pid=9e5b867f3&amp;color=0,0,0&amp;vtp=1&amp;bbb=1"/>
          <p:cNvSpPr/>
          <p:nvPr/>
        </p:nvSpPr>
        <p:spPr>
          <a:xfrm>
            <a:off x="612648" y="1602867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一稔(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奚(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眄庭柯(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出岫(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景翳翳(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或棹孤舟(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B_7_AN.120_1#628052aed.bracket?pid=9e5b867f3&amp;color=0,0,0&amp;vpa=56&amp;vtp=1&amp;bbb=1"/>
          <p:cNvSpPr/>
          <p:nvPr/>
        </p:nvSpPr>
        <p:spPr>
          <a:xfrm>
            <a:off x="1829467" y="1610487"/>
            <a:ext cx="7715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rěn</a:t>
            </a:r>
            <a:endParaRPr lang="en-US" altLang="zh-CN" sz="2800" dirty="0"/>
          </a:p>
        </p:txBody>
      </p:sp>
      <p:sp>
        <p:nvSpPr>
          <p:cNvPr id="7" name="QB_7_AN.122_1#628052aed.bracket?pid=9e5b867f3&amp;color=0,0,0&amp;vpa=57&amp;vtp=1&amp;bbb=1"/>
          <p:cNvSpPr/>
          <p:nvPr/>
        </p:nvSpPr>
        <p:spPr>
          <a:xfrm>
            <a:off x="1410366" y="2258187"/>
            <a:ext cx="53498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xī</a:t>
            </a:r>
            <a:endParaRPr lang="en-US" altLang="zh-CN" sz="2800" dirty="0"/>
          </a:p>
        </p:txBody>
      </p:sp>
      <p:sp>
        <p:nvSpPr>
          <p:cNvPr id="9" name="QB_7_AN.124_1#628052aed.bracket?pid=9e5b867f3&amp;color=0,0,0&amp;vpa=58&amp;vtp=1&amp;bbb=1"/>
          <p:cNvSpPr/>
          <p:nvPr/>
        </p:nvSpPr>
        <p:spPr>
          <a:xfrm>
            <a:off x="2146967" y="2905887"/>
            <a:ext cx="10318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mi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11" name="QB_7_AN.126_1#628052aed.bracket?pid=9e5b867f3&amp;color=0,0,0&amp;vpa=59&amp;vtp=1&amp;bbb=1"/>
          <p:cNvSpPr/>
          <p:nvPr/>
        </p:nvSpPr>
        <p:spPr>
          <a:xfrm>
            <a:off x="1753267" y="3553587"/>
            <a:ext cx="7334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xiù</a:t>
            </a:r>
            <a:endParaRPr lang="en-US" altLang="zh-CN" sz="2800" dirty="0"/>
          </a:p>
        </p:txBody>
      </p:sp>
      <p:sp>
        <p:nvSpPr>
          <p:cNvPr id="13" name="QB_7_AN.128_1#628052aed.bracket?pid=9e5b867f3&amp;color=0,0,0&amp;vpa=60&amp;vtp=1&amp;bbb=1"/>
          <p:cNvSpPr/>
          <p:nvPr/>
        </p:nvSpPr>
        <p:spPr>
          <a:xfrm>
            <a:off x="2121567" y="4201287"/>
            <a:ext cx="53498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yì</a:t>
            </a:r>
            <a:endParaRPr lang="en-US" altLang="zh-CN" sz="2800" dirty="0"/>
          </a:p>
        </p:txBody>
      </p:sp>
      <p:sp>
        <p:nvSpPr>
          <p:cNvPr id="15" name="QB_7_AN.130_1#628052aed.bracket?pid=9e5b867f3&amp;color=0,0,0&amp;vpa=61&amp;vtp=1&amp;bbb=1"/>
          <p:cNvSpPr/>
          <p:nvPr/>
        </p:nvSpPr>
        <p:spPr>
          <a:xfrm>
            <a:off x="2527967" y="4828032"/>
            <a:ext cx="9715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zh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o</a:t>
            </a:r>
            <a:endParaRPr lang="en-US" altLang="zh-CN" sz="2800" dirty="0"/>
          </a:p>
        </p:txBody>
      </p:sp>
      <p:sp>
        <p:nvSpPr>
          <p:cNvPr id="16" name="QB_7_BD.119_1#628052aed?pid=9e5b867f3&amp;color=0,0,0&amp;vtp=1&amp;bbb=1&amp;zzd= 1"/>
          <p:cNvSpPr/>
          <p:nvPr/>
        </p:nvSpPr>
        <p:spPr>
          <a:xfrm>
            <a:off x="1482630" y="22632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7_BD.119_1#628052aed?pid=9e5b867f3&amp;color=0,0,0&amp;vtp=1&amp;bbb=1&amp;zzd= 2"/>
          <p:cNvSpPr/>
          <p:nvPr/>
        </p:nvSpPr>
        <p:spPr>
          <a:xfrm>
            <a:off x="1127030" y="29109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7_BD.119_1#628052aed?pid=9e5b867f3&amp;color=0,0,0&amp;vtp=1&amp;bbb=1&amp;zzd= 3"/>
          <p:cNvSpPr/>
          <p:nvPr/>
        </p:nvSpPr>
        <p:spPr>
          <a:xfrm>
            <a:off x="1127030" y="35586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7_BD.119_1#628052aed?pid=9e5b867f3&amp;color=0,0,0&amp;vtp=1&amp;bbb=1&amp;zzd= 4"/>
          <p:cNvSpPr/>
          <p:nvPr/>
        </p:nvSpPr>
        <p:spPr>
          <a:xfrm>
            <a:off x="1482630" y="42063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B_7_BD.119_1#628052aed?pid=9e5b867f3&amp;color=0,0,0&amp;vtp=1&amp;bbb=1&amp;zzd= 5"/>
          <p:cNvSpPr/>
          <p:nvPr/>
        </p:nvSpPr>
        <p:spPr>
          <a:xfrm>
            <a:off x="1482630" y="48540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B_7_BD.119_1#628052aed?pid=9e5b867f3&amp;color=0,0,0&amp;vtp=1&amp;bbb=1&amp;zzd= 6"/>
          <p:cNvSpPr/>
          <p:nvPr/>
        </p:nvSpPr>
        <p:spPr>
          <a:xfrm>
            <a:off x="1482630" y="54204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31_1#229aa148c?pid=0e8fb34b5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古今异义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请解释加点词语的古义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7_BD.132_1#1a8c49da6?pid=229aa148c&amp;color=0,0,0&amp;vtp=1&amp;bbb=1"/>
          <p:cNvSpPr/>
          <p:nvPr/>
        </p:nvSpPr>
        <p:spPr>
          <a:xfrm>
            <a:off x="612648" y="1111318"/>
            <a:ext cx="10963656" cy="18632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幼稚盈室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:年纪小;形容头脑简单或缺乏经验。</a:t>
            </a:r>
            <a:endParaRPr lang="en-US" altLang="zh-CN" sz="2800" dirty="0"/>
          </a:p>
        </p:txBody>
      </p:sp>
      <p:sp>
        <p:nvSpPr>
          <p:cNvPr id="4" name="QB_7_AN.133_1#1a8c49da6.blank?pid=229aa148c&amp;color=0,0,0&amp;vpa=62&amp;vtp=1&amp;bbb=1"/>
          <p:cNvSpPr/>
          <p:nvPr/>
        </p:nvSpPr>
        <p:spPr>
          <a:xfrm>
            <a:off x="1867567" y="1728538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小孩。</a:t>
            </a:r>
            <a:endParaRPr lang="en-US" altLang="zh-CN" sz="2800" dirty="0"/>
          </a:p>
        </p:txBody>
      </p:sp>
      <p:sp>
        <p:nvSpPr>
          <p:cNvPr id="5" name="QB_7_BD.134_1#a52de23a0?pid=229aa148c&amp;color=0,0,0&amp;vtp=1&amp;bbb=1&amp;hb=1"/>
          <p:cNvSpPr/>
          <p:nvPr/>
        </p:nvSpPr>
        <p:spPr>
          <a:xfrm>
            <a:off x="612648" y="3037083"/>
            <a:ext cx="10963656" cy="25112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尝从人事,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皆口腹自役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:人的离合、境遇、存亡等情况;关于工作人员的录用、培养、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调配、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奖惩等工作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35_1#a52de23a0.blank?pid=229aa148c&amp;color=0,0,0&amp;vpa=63&amp;vtp=1&amp;bbb=1"/>
          <p:cNvSpPr/>
          <p:nvPr/>
        </p:nvSpPr>
        <p:spPr>
          <a:xfrm>
            <a:off x="1867567" y="3654303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做官。</a:t>
            </a:r>
            <a:endParaRPr lang="en-US" altLang="zh-CN" sz="2800" dirty="0"/>
          </a:p>
        </p:txBody>
      </p:sp>
      <p:sp>
        <p:nvSpPr>
          <p:cNvPr id="7" name="QB_7_BD.132_1#1a8c49da6?pid=229aa148c&amp;color=0,0,0&amp;vtp=1&amp;bbb=1&amp;zzd= 1"/>
          <p:cNvSpPr/>
          <p:nvPr/>
        </p:nvSpPr>
        <p:spPr>
          <a:xfrm>
            <a:off x="1127030" y="17717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7_BD.132_1#1a8c49da6?pid=229aa148c&amp;color=0,0,0&amp;vtp=1&amp;bbb=1&amp;zzd= 1"/>
          <p:cNvSpPr/>
          <p:nvPr/>
        </p:nvSpPr>
        <p:spPr>
          <a:xfrm>
            <a:off x="1482630" y="17717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7_BD.134_1#a52de23a0?pid=229aa148c&amp;color=0,0,0&amp;vtp=1&amp;bbb=1&amp;hb=1&amp;zzd= 1"/>
          <p:cNvSpPr/>
          <p:nvPr/>
        </p:nvSpPr>
        <p:spPr>
          <a:xfrm>
            <a:off x="1838230" y="36974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7_BD.134_1#a52de23a0?pid=229aa148c&amp;color=0,0,0&amp;vtp=1&amp;bbb=1&amp;hb=1&amp;zzd= 1"/>
          <p:cNvSpPr/>
          <p:nvPr/>
        </p:nvSpPr>
        <p:spPr>
          <a:xfrm>
            <a:off x="2193830" y="36974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6_1#c7a6ace94?pid=229aa148c&amp;color=0,0,0&amp;vtp=1&amp;bt=1&amp;bbb=1"/>
          <p:cNvSpPr/>
          <p:nvPr/>
        </p:nvSpPr>
        <p:spPr>
          <a:xfrm>
            <a:off x="612648" y="468000"/>
            <a:ext cx="10963656" cy="18632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于是怅然慷慨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:大方;不吝惜。</a:t>
            </a:r>
            <a:endParaRPr lang="en-US" altLang="zh-CN" sz="2800" dirty="0"/>
          </a:p>
        </p:txBody>
      </p:sp>
      <p:sp>
        <p:nvSpPr>
          <p:cNvPr id="3" name="QB_7_AN.137_1#c7a6ace94.blank?pid=229aa148c&amp;color=0,0,0&amp;vpa=64&amp;vtp=1&amp;bbb=1"/>
          <p:cNvSpPr/>
          <p:nvPr/>
        </p:nvSpPr>
        <p:spPr>
          <a:xfrm>
            <a:off x="1867567" y="1085220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感叹。</a:t>
            </a:r>
            <a:endParaRPr lang="en-US" altLang="zh-CN" sz="2800" dirty="0"/>
          </a:p>
        </p:txBody>
      </p:sp>
      <p:sp>
        <p:nvSpPr>
          <p:cNvPr id="4" name="QB_7_BD.138_1#e8f2e4764?pid=229aa148c&amp;color=0,0,0&amp;vtp=1&amp;bbb=1"/>
          <p:cNvSpPr/>
          <p:nvPr/>
        </p:nvSpPr>
        <p:spPr>
          <a:xfrm>
            <a:off x="612648" y="2393192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悦亲戚之情话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：跟自己家庭有婚姻关系或血统关系的家庭或它的成员。</a:t>
            </a:r>
            <a:endParaRPr lang="en-US" altLang="zh-CN" sz="2800" dirty="0"/>
          </a:p>
        </p:txBody>
      </p:sp>
      <p:sp>
        <p:nvSpPr>
          <p:cNvPr id="5" name="QB_7_AN.139_1#e8f2e4764.blank?pid=229aa148c&amp;color=0,0,0&amp;vpa=65&amp;vtp=1&amp;bbb=1"/>
          <p:cNvSpPr/>
          <p:nvPr/>
        </p:nvSpPr>
        <p:spPr>
          <a:xfrm>
            <a:off x="1854867" y="3010412"/>
            <a:ext cx="6688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内外亲属（父母兄弟皆可得称）；亲爱。</a:t>
            </a:r>
            <a:endParaRPr lang="en-US" altLang="zh-CN" sz="2800" dirty="0"/>
          </a:p>
        </p:txBody>
      </p:sp>
      <p:sp>
        <p:nvSpPr>
          <p:cNvPr id="6" name="QB_7_BD.136_1#c7a6ace94?pid=229aa148c&amp;color=0,0,0&amp;vtp=1&amp;bt=1&amp;bbb=1&amp;zzd= 1"/>
          <p:cNvSpPr/>
          <p:nvPr/>
        </p:nvSpPr>
        <p:spPr>
          <a:xfrm>
            <a:off x="25494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7_BD.136_1#c7a6ace94?pid=229aa148c&amp;color=0,0,0&amp;vtp=1&amp;bt=1&amp;bbb=1&amp;zzd= 1"/>
          <p:cNvSpPr/>
          <p:nvPr/>
        </p:nvSpPr>
        <p:spPr>
          <a:xfrm>
            <a:off x="29050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7_BD.138_1#e8f2e4764?pid=229aa148c&amp;color=0,0,0&amp;vtp=1&amp;bbb=1&amp;zzd= 1"/>
          <p:cNvSpPr/>
          <p:nvPr/>
        </p:nvSpPr>
        <p:spPr>
          <a:xfrm>
            <a:off x="1482630" y="305359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7_BD.138_1#e8f2e4764?pid=229aa148c&amp;color=0,0,0&amp;vtp=1&amp;bbb=1&amp;zzd= 1"/>
          <p:cNvSpPr/>
          <p:nvPr/>
        </p:nvSpPr>
        <p:spPr>
          <a:xfrm>
            <a:off x="1838230" y="305359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40_1#e344ec3a8?pid=0e8fb34b5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一词多义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7_BD.141_1#f28d8631a?pid=e344ec3a8&amp;color=0,0,0&amp;vtp=1&amp;bbb=1"/>
          <p:cNvSpPr/>
          <p:nvPr/>
        </p:nvSpPr>
        <p:spPr>
          <a:xfrm>
            <a:off x="612648" y="1042865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绝</a:t>
            </a:r>
            <a:endParaRPr lang="en-US" altLang="zh-CN" sz="2800" dirty="0"/>
          </a:p>
        </p:txBody>
      </p:sp>
      <p:sp>
        <p:nvSpPr>
          <p:cNvPr id="4" name="QB_8_BD.142_1#57144a22d?pid=f28d8631a&amp;color=0,0,0&amp;vtp=1&amp;bbb=1"/>
          <p:cNvSpPr/>
          <p:nvPr/>
        </p:nvSpPr>
        <p:spPr>
          <a:xfrm>
            <a:off x="612648" y="1687073"/>
            <a:ext cx="109636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请息交以绝游(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非能水也，而绝江河(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率妻子邑人来此绝境(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群响毕绝(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佛印绝类弥勒(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B_8_AN.143_1#57144a22d.bracket?pid=f28d8631a&amp;color=0,0,0&amp;vpa=66&amp;vtp=1&amp;bbb=1"/>
          <p:cNvSpPr/>
          <p:nvPr/>
        </p:nvSpPr>
        <p:spPr>
          <a:xfrm>
            <a:off x="3201066" y="1694693"/>
            <a:ext cx="21336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动词,断绝。</a:t>
            </a:r>
            <a:endParaRPr lang="en-US" altLang="zh-CN" sz="2800" dirty="0"/>
          </a:p>
        </p:txBody>
      </p:sp>
      <p:sp>
        <p:nvSpPr>
          <p:cNvPr id="7" name="QB_8_AN.145_1#57144a22d.bracket?pid=f28d8631a&amp;color=0,0,0&amp;vpa=67&amp;vtp=1&amp;bbb=1"/>
          <p:cNvSpPr/>
          <p:nvPr/>
        </p:nvSpPr>
        <p:spPr>
          <a:xfrm>
            <a:off x="4267866" y="2342393"/>
            <a:ext cx="21336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动词,横渡。</a:t>
            </a:r>
            <a:endParaRPr lang="en-US" altLang="zh-CN" sz="2800" dirty="0"/>
          </a:p>
        </p:txBody>
      </p:sp>
      <p:sp>
        <p:nvSpPr>
          <p:cNvPr id="9" name="QB_8_AN.147_1#57144a22d.bracket?pid=f28d8631a&amp;color=0,0,0&amp;vpa=68&amp;vtp=1&amp;bbb=1"/>
          <p:cNvSpPr/>
          <p:nvPr/>
        </p:nvSpPr>
        <p:spPr>
          <a:xfrm>
            <a:off x="4267866" y="2990093"/>
            <a:ext cx="39195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形容词,与人世隔绝的。</a:t>
            </a:r>
            <a:endParaRPr lang="en-US" altLang="zh-CN" sz="2800" dirty="0"/>
          </a:p>
        </p:txBody>
      </p:sp>
      <p:sp>
        <p:nvSpPr>
          <p:cNvPr id="11" name="QB_8_AN.149_1#57144a22d.bracket?pid=f28d8631a&amp;color=0,0,0&amp;vpa=69&amp;vtp=1&amp;bbb=1"/>
          <p:cNvSpPr/>
          <p:nvPr/>
        </p:nvSpPr>
        <p:spPr>
          <a:xfrm>
            <a:off x="2527967" y="3637793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动词，停止。</a:t>
            </a:r>
            <a:endParaRPr lang="en-US" altLang="zh-CN" sz="2800" dirty="0"/>
          </a:p>
        </p:txBody>
      </p:sp>
      <p:sp>
        <p:nvSpPr>
          <p:cNvPr id="13" name="QB_8_AN.151_1#57144a22d.bracket?pid=f28d8631a&amp;color=0,0,0&amp;vpa=70&amp;vtp=1&amp;bbb=1"/>
          <p:cNvSpPr/>
          <p:nvPr/>
        </p:nvSpPr>
        <p:spPr>
          <a:xfrm>
            <a:off x="3201066" y="4264538"/>
            <a:ext cx="28479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副词，极,非常。</a:t>
            </a:r>
            <a:endParaRPr lang="en-US" altLang="zh-CN" sz="2800" dirty="0"/>
          </a:p>
        </p:txBody>
      </p:sp>
      <p:sp>
        <p:nvSpPr>
          <p:cNvPr id="14" name="QB_8_BD.142_1#57144a22d?pid=f28d8631a&amp;color=0,0,0&amp;vtp=1&amp;bbb=1&amp;zzd= 1"/>
          <p:cNvSpPr/>
          <p:nvPr/>
        </p:nvSpPr>
        <p:spPr>
          <a:xfrm>
            <a:off x="2549430" y="23474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8_BD.142_1#57144a22d?pid=f28d8631a&amp;color=0,0,0&amp;vtp=1&amp;bbb=1&amp;zzd= 2"/>
          <p:cNvSpPr/>
          <p:nvPr/>
        </p:nvSpPr>
        <p:spPr>
          <a:xfrm>
            <a:off x="3260630" y="29951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8_BD.142_1#57144a22d?pid=f28d8631a&amp;color=0,0,0&amp;vtp=1&amp;bbb=1&amp;zzd= 3"/>
          <p:cNvSpPr/>
          <p:nvPr/>
        </p:nvSpPr>
        <p:spPr>
          <a:xfrm>
            <a:off x="3616230" y="36428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8_BD.142_1#57144a22d?pid=f28d8631a&amp;color=0,0,0&amp;vtp=1&amp;bbb=1&amp;zzd= 4"/>
          <p:cNvSpPr/>
          <p:nvPr/>
        </p:nvSpPr>
        <p:spPr>
          <a:xfrm>
            <a:off x="2193830" y="42905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8_BD.142_1#57144a22d?pid=f28d8631a&amp;color=0,0,0&amp;vtp=1&amp;bbb=1&amp;zzd= 5"/>
          <p:cNvSpPr/>
          <p:nvPr/>
        </p:nvSpPr>
        <p:spPr>
          <a:xfrm>
            <a:off x="1838230" y="48569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52_1#c78a09c16?pid=e344ec3a8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怀</a:t>
            </a:r>
            <a:endParaRPr lang="en-US" altLang="zh-CN" sz="2800" dirty="0"/>
          </a:p>
        </p:txBody>
      </p:sp>
      <p:sp>
        <p:nvSpPr>
          <p:cNvPr id="3" name="QB_8_BD.153_1#cf23424c6?pid=c78a09c16&amp;color=0,0,0&amp;vtp=1&amp;bbb=1"/>
          <p:cNvSpPr/>
          <p:nvPr/>
        </p:nvSpPr>
        <p:spPr>
          <a:xfrm>
            <a:off x="612648" y="1106683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怀良辰以孤往(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则有去国怀乡(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感君区区怀(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汝姊在吾怀(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8_AN.154_1#cf23424c6.bracket?pid=c78a09c16&amp;color=0,0,0&amp;vpa=71&amp;vtp=1&amp;bbb=1"/>
          <p:cNvSpPr/>
          <p:nvPr/>
        </p:nvSpPr>
        <p:spPr>
          <a:xfrm>
            <a:off x="3239166" y="1114303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动词，留恋、爱惜。</a:t>
            </a:r>
            <a:endParaRPr lang="en-US" altLang="zh-CN" sz="2800" dirty="0"/>
          </a:p>
        </p:txBody>
      </p:sp>
      <p:sp>
        <p:nvSpPr>
          <p:cNvPr id="6" name="QB_8_AN.156_1#cf23424c6.bracket?pid=c78a09c16&amp;color=0,0,0&amp;vpa=72&amp;vtp=1&amp;bbb=1"/>
          <p:cNvSpPr/>
          <p:nvPr/>
        </p:nvSpPr>
        <p:spPr>
          <a:xfrm>
            <a:off x="3239166" y="1762003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动词，怀念，想念。</a:t>
            </a:r>
            <a:endParaRPr lang="en-US" altLang="zh-CN" sz="2800" dirty="0"/>
          </a:p>
        </p:txBody>
      </p:sp>
      <p:sp>
        <p:nvSpPr>
          <p:cNvPr id="8" name="QB_8_AN.158_1#cf23424c6.bracket?pid=c78a09c16&amp;color=0,0,0&amp;vpa=73&amp;vtp=1&amp;bbb=1"/>
          <p:cNvSpPr/>
          <p:nvPr/>
        </p:nvSpPr>
        <p:spPr>
          <a:xfrm>
            <a:off x="2883567" y="2409703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名词，心意，心情。</a:t>
            </a:r>
            <a:endParaRPr lang="en-US" altLang="zh-CN" sz="2800" dirty="0"/>
          </a:p>
        </p:txBody>
      </p:sp>
      <p:sp>
        <p:nvSpPr>
          <p:cNvPr id="10" name="QB_8_AN.160_1#cf23424c6.bracket?pid=c78a09c16&amp;color=0,0,0&amp;vpa=74&amp;vtp=1&amp;bbb=1"/>
          <p:cNvSpPr/>
          <p:nvPr/>
        </p:nvSpPr>
        <p:spPr>
          <a:xfrm>
            <a:off x="2883567" y="3036448"/>
            <a:ext cx="3473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名词，胸前，怀里。</a:t>
            </a:r>
            <a:endParaRPr lang="en-US" altLang="zh-CN" sz="2800" dirty="0"/>
          </a:p>
        </p:txBody>
      </p:sp>
      <p:sp>
        <p:nvSpPr>
          <p:cNvPr id="11" name="QB_8_BD.153_1#cf23424c6?pid=c78a09c16&amp;color=0,0,0&amp;vtp=1&amp;bbb=1&amp;zzd= 1"/>
          <p:cNvSpPr/>
          <p:nvPr/>
        </p:nvSpPr>
        <p:spPr>
          <a:xfrm>
            <a:off x="11270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8_BD.153_1#cf23424c6?pid=c78a09c16&amp;color=0,0,0&amp;vtp=1&amp;bbb=1&amp;zzd= 2"/>
          <p:cNvSpPr/>
          <p:nvPr/>
        </p:nvSpPr>
        <p:spPr>
          <a:xfrm>
            <a:off x="25494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8_BD.153_1#cf23424c6?pid=c78a09c16&amp;color=0,0,0&amp;vtp=1&amp;bbb=1&amp;zzd= 3"/>
          <p:cNvSpPr/>
          <p:nvPr/>
        </p:nvSpPr>
        <p:spPr>
          <a:xfrm>
            <a:off x="2549430" y="30624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8_BD.153_1#cf23424c6?pid=c78a09c16&amp;color=0,0,0&amp;vtp=1&amp;bbb=1&amp;zzd= 4"/>
          <p:cNvSpPr/>
          <p:nvPr/>
        </p:nvSpPr>
        <p:spPr>
          <a:xfrm>
            <a:off x="2549430" y="362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61_1#0679793eb?pid=e344ec3a8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引</a:t>
            </a:r>
            <a:endParaRPr lang="en-US" altLang="zh-CN" sz="2800" dirty="0"/>
          </a:p>
        </p:txBody>
      </p:sp>
      <p:sp>
        <p:nvSpPr>
          <p:cNvPr id="3" name="QB_8_BD.162_1#723781f49?pid=0679793eb&amp;color=0,0,0&amp;vtp=1&amp;bbb=1"/>
          <p:cNvSpPr/>
          <p:nvPr/>
        </p:nvSpPr>
        <p:spPr>
          <a:xfrm>
            <a:off x="612648" y="1106683"/>
            <a:ext cx="109636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引壶觞以自酌(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引以为流觞曲水(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友人惭，下车引之(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不宜妄自菲薄，引喻失义(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常有高猿长啸，属引凄异(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8_AN.163_1#723781f49.bracket?pid=0679793eb&amp;color=0,0,0&amp;vpa=75&amp;vtp=1&amp;bbb=1"/>
          <p:cNvSpPr/>
          <p:nvPr/>
        </p:nvSpPr>
        <p:spPr>
          <a:xfrm>
            <a:off x="3239166" y="1114303"/>
            <a:ext cx="22225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动词,举,拿。</a:t>
            </a:r>
            <a:endParaRPr lang="en-US" altLang="zh-CN" sz="2800" dirty="0"/>
          </a:p>
        </p:txBody>
      </p:sp>
      <p:sp>
        <p:nvSpPr>
          <p:cNvPr id="6" name="QB_8_AN.165_1#723781f49.bracket?pid=0679793eb&amp;color=0,0,0&amp;vpa=76&amp;vtp=1&amp;bbb=1"/>
          <p:cNvSpPr/>
          <p:nvPr/>
        </p:nvSpPr>
        <p:spPr>
          <a:xfrm>
            <a:off x="3556666" y="1762003"/>
            <a:ext cx="21336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动词,引来。</a:t>
            </a:r>
            <a:endParaRPr lang="en-US" altLang="zh-CN" sz="2800" dirty="0"/>
          </a:p>
        </p:txBody>
      </p:sp>
      <p:sp>
        <p:nvSpPr>
          <p:cNvPr id="8" name="QB_8_AN.167_1#723781f49.bracket?pid=0679793eb&amp;color=0,0,0&amp;vpa=77&amp;vtp=1&amp;bbb=1"/>
          <p:cNvSpPr/>
          <p:nvPr/>
        </p:nvSpPr>
        <p:spPr>
          <a:xfrm>
            <a:off x="3912266" y="2409703"/>
            <a:ext cx="17764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动词,拉。</a:t>
            </a:r>
            <a:endParaRPr lang="en-US" altLang="zh-CN" sz="2800" dirty="0"/>
          </a:p>
        </p:txBody>
      </p:sp>
      <p:sp>
        <p:nvSpPr>
          <p:cNvPr id="10" name="QB_8_AN.169_1#723781f49.bracket?pid=0679793eb&amp;color=0,0,0&amp;vpa=78&amp;vtp=1&amp;bbb=1"/>
          <p:cNvSpPr/>
          <p:nvPr/>
        </p:nvSpPr>
        <p:spPr>
          <a:xfrm>
            <a:off x="5017166" y="3057403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动词，引用。</a:t>
            </a:r>
            <a:endParaRPr lang="en-US" altLang="zh-CN" sz="2800" dirty="0"/>
          </a:p>
        </p:txBody>
      </p:sp>
      <p:sp>
        <p:nvSpPr>
          <p:cNvPr id="12" name="QB_8_AN.171_1#723781f49.bracket?pid=0679793eb&amp;color=0,0,0&amp;vpa=79&amp;vtp=1&amp;bbb=1"/>
          <p:cNvSpPr/>
          <p:nvPr/>
        </p:nvSpPr>
        <p:spPr>
          <a:xfrm>
            <a:off x="5017166" y="3684148"/>
            <a:ext cx="2401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动词，延长。</a:t>
            </a:r>
            <a:endParaRPr lang="en-US" altLang="zh-CN" sz="2800" dirty="0"/>
          </a:p>
        </p:txBody>
      </p:sp>
      <p:sp>
        <p:nvSpPr>
          <p:cNvPr id="13" name="QB_8_BD.162_1#723781f49?pid=0679793eb&amp;color=0,0,0&amp;vtp=1&amp;bbb=1&amp;zzd= 1"/>
          <p:cNvSpPr/>
          <p:nvPr/>
        </p:nvSpPr>
        <p:spPr>
          <a:xfrm>
            <a:off x="11270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8_BD.162_1#723781f49?pid=0679793eb&amp;color=0,0,0&amp;vtp=1&amp;bbb=1&amp;zzd= 2"/>
          <p:cNvSpPr/>
          <p:nvPr/>
        </p:nvSpPr>
        <p:spPr>
          <a:xfrm>
            <a:off x="11270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8_BD.162_1#723781f49?pid=0679793eb&amp;color=0,0,0&amp;vtp=1&amp;bbb=1&amp;zzd= 3"/>
          <p:cNvSpPr/>
          <p:nvPr/>
        </p:nvSpPr>
        <p:spPr>
          <a:xfrm>
            <a:off x="3260630" y="30624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8_BD.162_1#723781f49?pid=0679793eb&amp;color=0,0,0&amp;vtp=1&amp;bbb=1&amp;zzd= 4"/>
          <p:cNvSpPr/>
          <p:nvPr/>
        </p:nvSpPr>
        <p:spPr>
          <a:xfrm>
            <a:off x="3616230" y="37101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8_BD.162_1#723781f49?pid=0679793eb&amp;color=0,0,0&amp;vtp=1&amp;bbb=1&amp;zzd= 5"/>
          <p:cNvSpPr/>
          <p:nvPr/>
        </p:nvSpPr>
        <p:spPr>
          <a:xfrm>
            <a:off x="3971830" y="42765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  <p:bldP spid="12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0b59a56e?pid=c29355173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一、作者名片</a:t>
            </a:r>
            <a:endParaRPr lang="en-US" altLang="zh-CN" sz="3000" dirty="0"/>
          </a:p>
        </p:txBody>
      </p:sp>
      <p:pic>
        <p:nvPicPr>
          <p:cNvPr id="3" name="P_6_BD#afe745447?htil=1&amp;pid=50b59a56e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62288" y="1281557"/>
            <a:ext cx="2395728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6_BD#afe745447?htil=1&amp;pid=50b59a56e&amp;color=0,0,0&amp;vtp=1&amp;bbb=1&amp;hb=1&amp;hs=1"/>
          <p:cNvSpPr/>
          <p:nvPr/>
        </p:nvSpPr>
        <p:spPr>
          <a:xfrm>
            <a:off x="612648" y="1135253"/>
            <a:ext cx="8430768" cy="31589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陶渊明（约365—427），一名潜，字元亮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，自号 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五柳先生”，私谥“靖节”，世称“靖节先生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”，浔阳柴桑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今江西九江）人，东晋诗人、辞赋家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。他是中国第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一位田园诗人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，为古今隐逸诗人之宗。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曾任江州祭酒、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镇军参军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、彭泽令等职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，最后一次出任的官职为彭泽</a:t>
            </a:r>
            <a:endParaRPr lang="en-US" altLang="zh-CN" sz="2800" dirty="0"/>
          </a:p>
        </p:txBody>
      </p:sp>
      <p:sp>
        <p:nvSpPr>
          <p:cNvPr id="6" name="P_6_BD#afe745447?htil=1&amp;pid=50b59a56e&amp;color=0,0,0&amp;vtp=1&amp;bbb=1&amp;hb=1&amp;hs=1"/>
          <p:cNvSpPr/>
          <p:nvPr/>
        </p:nvSpPr>
        <p:spPr>
          <a:xfrm>
            <a:off x="612648" y="4338510"/>
            <a:ext cx="10968012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，在任八十多天便弃职而去，从此归隐田园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。陶渊明长于诗文辞赋，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是田园诗的开创者。他的田园诗质朴自然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、平淡爽朗、高远拔俗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，为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72_1#8b206ba53?pid=e344ec3a8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策</a:t>
            </a:r>
            <a:endParaRPr lang="en-US" altLang="zh-CN" sz="2800" dirty="0"/>
          </a:p>
        </p:txBody>
      </p:sp>
      <p:sp>
        <p:nvSpPr>
          <p:cNvPr id="3" name="QB_8_BD.173_1#ee2c312cc?pid=8b206ba53&amp;color=0,0,0&amp;vtp=1&amp;bbb=1"/>
          <p:cNvSpPr/>
          <p:nvPr/>
        </p:nvSpPr>
        <p:spPr>
          <a:xfrm>
            <a:off x="612648" y="1106683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策扶老以流憩(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策之不以其道(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振长策而御宇内(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蒙故业，因遗策(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8_AN.174_1#ee2c312cc.bracket?pid=8b206ba53&amp;color=0,0,0&amp;vpa=80&amp;vtp=1&amp;bbb=1"/>
          <p:cNvSpPr/>
          <p:nvPr/>
        </p:nvSpPr>
        <p:spPr>
          <a:xfrm>
            <a:off x="3201066" y="1114303"/>
            <a:ext cx="21336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动词,拄着。</a:t>
            </a:r>
            <a:endParaRPr lang="en-US" altLang="zh-CN" sz="2800" dirty="0"/>
          </a:p>
        </p:txBody>
      </p:sp>
      <p:sp>
        <p:nvSpPr>
          <p:cNvPr id="6" name="QB_8_AN.176_1#ee2c312cc.bracket?pid=8b206ba53&amp;color=0,0,0&amp;vpa=81&amp;vtp=1&amp;bbb=1"/>
          <p:cNvSpPr/>
          <p:nvPr/>
        </p:nvSpPr>
        <p:spPr>
          <a:xfrm>
            <a:off x="3201066" y="1762003"/>
            <a:ext cx="32051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动词,用马鞭驱赶。</a:t>
            </a:r>
            <a:endParaRPr lang="en-US" altLang="zh-CN" sz="2800" dirty="0"/>
          </a:p>
        </p:txBody>
      </p:sp>
      <p:sp>
        <p:nvSpPr>
          <p:cNvPr id="8" name="QB_8_AN.178_1#ee2c312cc.bracket?pid=8b206ba53&amp;color=0,0,0&amp;vpa=82&amp;vtp=1&amp;bbb=1"/>
          <p:cNvSpPr/>
          <p:nvPr/>
        </p:nvSpPr>
        <p:spPr>
          <a:xfrm>
            <a:off x="3556666" y="2409703"/>
            <a:ext cx="24907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名词,马鞭子。</a:t>
            </a:r>
            <a:endParaRPr lang="en-US" altLang="zh-CN" sz="2800" dirty="0"/>
          </a:p>
        </p:txBody>
      </p:sp>
      <p:sp>
        <p:nvSpPr>
          <p:cNvPr id="10" name="QB_8_AN.180_1#ee2c312cc.bracket?pid=8b206ba53&amp;color=0,0,0&amp;vpa=83&amp;vtp=1&amp;bbb=1"/>
          <p:cNvSpPr/>
          <p:nvPr/>
        </p:nvSpPr>
        <p:spPr>
          <a:xfrm>
            <a:off x="3594766" y="3036448"/>
            <a:ext cx="2401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名词，政策。</a:t>
            </a:r>
            <a:endParaRPr lang="en-US" altLang="zh-CN" sz="2800" dirty="0"/>
          </a:p>
        </p:txBody>
      </p:sp>
      <p:sp>
        <p:nvSpPr>
          <p:cNvPr id="11" name="QB_8_BD.173_1#ee2c312cc?pid=8b206ba53&amp;color=0,0,0&amp;vtp=1&amp;bbb=1&amp;zzd= 1"/>
          <p:cNvSpPr/>
          <p:nvPr/>
        </p:nvSpPr>
        <p:spPr>
          <a:xfrm>
            <a:off x="11270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8_BD.173_1#ee2c312cc?pid=8b206ba53&amp;color=0,0,0&amp;vtp=1&amp;bbb=1&amp;zzd= 2"/>
          <p:cNvSpPr/>
          <p:nvPr/>
        </p:nvSpPr>
        <p:spPr>
          <a:xfrm>
            <a:off x="11270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8_BD.173_1#ee2c312cc?pid=8b206ba53&amp;color=0,0,0&amp;vtp=1&amp;bbb=1&amp;zzd= 3"/>
          <p:cNvSpPr/>
          <p:nvPr/>
        </p:nvSpPr>
        <p:spPr>
          <a:xfrm>
            <a:off x="1838230" y="30624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8_BD.173_1#ee2c312cc?pid=8b206ba53&amp;color=0,0,0&amp;vtp=1&amp;bbb=1&amp;zzd= 4"/>
          <p:cNvSpPr/>
          <p:nvPr/>
        </p:nvSpPr>
        <p:spPr>
          <a:xfrm>
            <a:off x="3260630" y="362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81_1#aa3e022f4?pid=e344ec3a8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（5）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以</a:t>
            </a:r>
            <a:endParaRPr lang="en-US" altLang="zh-CN" sz="2800" dirty="0"/>
          </a:p>
        </p:txBody>
      </p:sp>
      <p:sp>
        <p:nvSpPr>
          <p:cNvPr id="3" name="QB_8_BD.182_1#1b4d8e659?pid=aa3e022f4&amp;color=0,0,0&amp;vtp=1&amp;bbb=1"/>
          <p:cNvSpPr/>
          <p:nvPr/>
        </p:nvSpPr>
        <p:spPr>
          <a:xfrm>
            <a:off x="612648" y="1106683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家叔以余贫苦(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农人告余以春及(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舟遥遥以轻飏(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乐琴书以消忧(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8_AN.183_1#1b4d8e659.bracket?pid=aa3e022f4&amp;color=0,0,0&amp;vpa=84&amp;vtp=1&amp;bbb=1"/>
          <p:cNvSpPr/>
          <p:nvPr/>
        </p:nvSpPr>
        <p:spPr>
          <a:xfrm>
            <a:off x="3201066" y="1114303"/>
            <a:ext cx="21336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介词,因为。</a:t>
            </a:r>
            <a:endParaRPr lang="en-US" altLang="zh-CN" sz="2800" dirty="0"/>
          </a:p>
        </p:txBody>
      </p:sp>
      <p:sp>
        <p:nvSpPr>
          <p:cNvPr id="6" name="QB_8_AN.185_1#1b4d8e659.bracket?pid=aa3e022f4&amp;color=0,0,0&amp;vpa=85&amp;vtp=1&amp;bbb=1"/>
          <p:cNvSpPr/>
          <p:nvPr/>
        </p:nvSpPr>
        <p:spPr>
          <a:xfrm>
            <a:off x="3556666" y="1762003"/>
            <a:ext cx="17764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介词,把。</a:t>
            </a:r>
            <a:endParaRPr lang="en-US" altLang="zh-CN" sz="2800" dirty="0"/>
          </a:p>
        </p:txBody>
      </p:sp>
      <p:sp>
        <p:nvSpPr>
          <p:cNvPr id="8" name="QB_8_AN.187_1#1b4d8e659.bracket?pid=aa3e022f4&amp;color=0,0,0&amp;vpa=86&amp;vtp=1&amp;bbb=1"/>
          <p:cNvSpPr/>
          <p:nvPr/>
        </p:nvSpPr>
        <p:spPr>
          <a:xfrm>
            <a:off x="3201066" y="2409703"/>
            <a:ext cx="24907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连词,表修饰。</a:t>
            </a:r>
            <a:endParaRPr lang="en-US" altLang="zh-CN" sz="2800" dirty="0"/>
          </a:p>
        </p:txBody>
      </p:sp>
      <p:sp>
        <p:nvSpPr>
          <p:cNvPr id="10" name="QB_8_AN.189_1#1b4d8e659.bracket?pid=aa3e022f4&amp;color=0,0,0&amp;vpa=87&amp;vtp=1&amp;bbb=1"/>
          <p:cNvSpPr/>
          <p:nvPr/>
        </p:nvSpPr>
        <p:spPr>
          <a:xfrm>
            <a:off x="3201066" y="3036448"/>
            <a:ext cx="3205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连词,表目的，来。</a:t>
            </a:r>
            <a:endParaRPr lang="en-US" altLang="zh-CN" sz="2800" dirty="0"/>
          </a:p>
        </p:txBody>
      </p:sp>
      <p:sp>
        <p:nvSpPr>
          <p:cNvPr id="11" name="QB_8_BD.182_1#1b4d8e659?pid=aa3e022f4&amp;color=0,0,0&amp;vtp=1&amp;bbb=1&amp;zzd= 1"/>
          <p:cNvSpPr/>
          <p:nvPr/>
        </p:nvSpPr>
        <p:spPr>
          <a:xfrm>
            <a:off x="18382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8_BD.182_1#1b4d8e659?pid=aa3e022f4&amp;color=0,0,0&amp;vtp=1&amp;bbb=1&amp;zzd= 2"/>
          <p:cNvSpPr/>
          <p:nvPr/>
        </p:nvSpPr>
        <p:spPr>
          <a:xfrm>
            <a:off x="25494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8_BD.182_1#1b4d8e659?pid=aa3e022f4&amp;color=0,0,0&amp;vtp=1&amp;bbb=1&amp;zzd= 3"/>
          <p:cNvSpPr/>
          <p:nvPr/>
        </p:nvSpPr>
        <p:spPr>
          <a:xfrm>
            <a:off x="2193830" y="30624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8_BD.182_1#1b4d8e659?pid=aa3e022f4&amp;color=0,0,0&amp;vtp=1&amp;bbb=1&amp;zzd= 4"/>
          <p:cNvSpPr/>
          <p:nvPr/>
        </p:nvSpPr>
        <p:spPr>
          <a:xfrm>
            <a:off x="2193830" y="362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90_1#08c1f2fa8?pid=aa3e022f4&amp;color=0,0,0&amp;mp=1&amp;vtp=1&amp;bt=1&amp;bbb=1"/>
          <p:cNvSpPr/>
          <p:nvPr/>
        </p:nvSpPr>
        <p:spPr>
          <a:xfrm>
            <a:off x="612648" y="466344"/>
            <a:ext cx="109636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既自以心为形役(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亦足以畅叙幽情(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引壶觞以自酌(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园日涉以成趣(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问征夫以前路(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B_8_AN.191_1#08c1f2fa8.bracket?pid=aa3e022f4&amp;color=0,0,0&amp;mp=1&amp;vpa=88&amp;vtp=1&amp;bbb=1"/>
          <p:cNvSpPr/>
          <p:nvPr/>
        </p:nvSpPr>
        <p:spPr>
          <a:xfrm>
            <a:off x="3556666" y="473964"/>
            <a:ext cx="24907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介词,使，让。</a:t>
            </a:r>
            <a:endParaRPr lang="en-US" altLang="zh-CN" sz="2800" dirty="0"/>
          </a:p>
        </p:txBody>
      </p:sp>
      <p:sp>
        <p:nvSpPr>
          <p:cNvPr id="5" name="QB_8_AN.193_1#08c1f2fa8.bracket?pid=aa3e022f4&amp;color=0,0,0&amp;vpa=89&amp;vtp=1&amp;bbb=1"/>
          <p:cNvSpPr/>
          <p:nvPr/>
        </p:nvSpPr>
        <p:spPr>
          <a:xfrm>
            <a:off x="3594766" y="1121664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介词，用来。</a:t>
            </a:r>
            <a:endParaRPr lang="en-US" altLang="zh-CN" sz="2800" dirty="0"/>
          </a:p>
        </p:txBody>
      </p:sp>
      <p:sp>
        <p:nvSpPr>
          <p:cNvPr id="7" name="QB_8_AN.195_1#08c1f2fa8.bracket?pid=aa3e022f4&amp;color=0,0,0&amp;vpa=90&amp;vtp=1&amp;bbb=1"/>
          <p:cNvSpPr/>
          <p:nvPr/>
        </p:nvSpPr>
        <p:spPr>
          <a:xfrm>
            <a:off x="3239166" y="1769364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连词，表承接，来。</a:t>
            </a:r>
            <a:endParaRPr lang="en-US" altLang="zh-CN" sz="2800" dirty="0"/>
          </a:p>
        </p:txBody>
      </p:sp>
      <p:sp>
        <p:nvSpPr>
          <p:cNvPr id="9" name="QB_8_AN.197_1#08c1f2fa8.bracket?pid=aa3e022f4&amp;color=0,0,0&amp;vpa=91&amp;vtp=1&amp;bbb=1"/>
          <p:cNvSpPr/>
          <p:nvPr/>
        </p:nvSpPr>
        <p:spPr>
          <a:xfrm>
            <a:off x="3239166" y="24170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连词，表结果。</a:t>
            </a:r>
            <a:endParaRPr lang="en-US" altLang="zh-CN" sz="2800" dirty="0"/>
          </a:p>
        </p:txBody>
      </p:sp>
      <p:sp>
        <p:nvSpPr>
          <p:cNvPr id="11" name="QB_8_AN.199_1#08c1f2fa8.bracket?pid=aa3e022f4&amp;color=0,0,0&amp;vpa=92&amp;vtp=1&amp;bbb=1"/>
          <p:cNvSpPr/>
          <p:nvPr/>
        </p:nvSpPr>
        <p:spPr>
          <a:xfrm>
            <a:off x="3239166" y="3043809"/>
            <a:ext cx="204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介词，向。</a:t>
            </a:r>
            <a:endParaRPr lang="en-US" altLang="zh-CN" sz="2800" dirty="0"/>
          </a:p>
        </p:txBody>
      </p:sp>
      <p:sp>
        <p:nvSpPr>
          <p:cNvPr id="12" name="QB_8_BD.190_1#08c1f2fa8?pid=aa3e022f4&amp;color=0,0,0&amp;mp=1&amp;vtp=1&amp;bt=1&amp;bbb=1&amp;zzd= 1"/>
          <p:cNvSpPr/>
          <p:nvPr/>
        </p:nvSpPr>
        <p:spPr>
          <a:xfrm>
            <a:off x="1838230" y="11267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8_BD.190_1#08c1f2fa8?pid=aa3e022f4&amp;color=0,0,0&amp;mp=1&amp;vtp=1&amp;bt=1&amp;bbb=1&amp;zzd= 2"/>
          <p:cNvSpPr/>
          <p:nvPr/>
        </p:nvSpPr>
        <p:spPr>
          <a:xfrm>
            <a:off x="1838230" y="17744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8_BD.190_1#08c1f2fa8?pid=aa3e022f4&amp;color=0,0,0&amp;mp=1&amp;vtp=1&amp;bt=1&amp;bbb=1&amp;zzd= 3"/>
          <p:cNvSpPr/>
          <p:nvPr/>
        </p:nvSpPr>
        <p:spPr>
          <a:xfrm>
            <a:off x="2193830" y="24221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8_BD.190_1#08c1f2fa8?pid=aa3e022f4&amp;color=0,0,0&amp;mp=1&amp;vtp=1&amp;bt=1&amp;bbb=1&amp;zzd= 4"/>
          <p:cNvSpPr/>
          <p:nvPr/>
        </p:nvSpPr>
        <p:spPr>
          <a:xfrm>
            <a:off x="2193830" y="30698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8_BD.190_1#08c1f2fa8?pid=aa3e022f4&amp;color=0,0,0&amp;mp=1&amp;vtp=1&amp;bt=1&amp;bbb=1&amp;zzd= 5"/>
          <p:cNvSpPr/>
          <p:nvPr/>
        </p:nvSpPr>
        <p:spPr>
          <a:xfrm>
            <a:off x="2193830" y="36362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00_1#3c9059b4c?pid=e344ec3a8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（6）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而</a:t>
            </a:r>
            <a:endParaRPr lang="en-US" altLang="zh-CN" sz="2800" dirty="0"/>
          </a:p>
        </p:txBody>
      </p:sp>
      <p:sp>
        <p:nvSpPr>
          <p:cNvPr id="3" name="QB_8_BD.201_1#41b9a954a?pid=3c9059b4c&amp;color=0,0,0&amp;vtp=1&amp;bbb=1"/>
          <p:cNvSpPr/>
          <p:nvPr/>
        </p:nvSpPr>
        <p:spPr>
          <a:xfrm>
            <a:off x="612648" y="1106683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门虽设而常关(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觉今是而昨非(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抚孤松而盘桓(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鸟倦飞而知还(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8_AN.202_1#41b9a954a.bracket?pid=3c9059b4c&amp;color=0,0,0&amp;vpa=93&amp;vtp=1&amp;bbb=1"/>
          <p:cNvSpPr/>
          <p:nvPr/>
        </p:nvSpPr>
        <p:spPr>
          <a:xfrm>
            <a:off x="3201066" y="1114303"/>
            <a:ext cx="24907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连词,表转折。</a:t>
            </a:r>
            <a:endParaRPr lang="en-US" altLang="zh-CN" sz="2800" dirty="0"/>
          </a:p>
        </p:txBody>
      </p:sp>
      <p:sp>
        <p:nvSpPr>
          <p:cNvPr id="6" name="QB_8_AN.204_1#41b9a954a.bracket?pid=3c9059b4c&amp;color=0,0,0&amp;vpa=94&amp;vtp=1&amp;bbb=1"/>
          <p:cNvSpPr/>
          <p:nvPr/>
        </p:nvSpPr>
        <p:spPr>
          <a:xfrm>
            <a:off x="3201066" y="1762003"/>
            <a:ext cx="24907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连词,表并列。</a:t>
            </a:r>
            <a:endParaRPr lang="en-US" altLang="zh-CN" sz="2800" dirty="0"/>
          </a:p>
        </p:txBody>
      </p:sp>
      <p:sp>
        <p:nvSpPr>
          <p:cNvPr id="8" name="QB_8_AN.206_1#41b9a954a.bracket?pid=3c9059b4c&amp;color=0,0,0&amp;vpa=95&amp;vtp=1&amp;bbb=1"/>
          <p:cNvSpPr/>
          <p:nvPr/>
        </p:nvSpPr>
        <p:spPr>
          <a:xfrm>
            <a:off x="3201066" y="2409703"/>
            <a:ext cx="24907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连词,表修饰。</a:t>
            </a:r>
            <a:endParaRPr lang="en-US" altLang="zh-CN" sz="2800" dirty="0"/>
          </a:p>
        </p:txBody>
      </p:sp>
      <p:sp>
        <p:nvSpPr>
          <p:cNvPr id="10" name="QB_8_AN.208_1#41b9a954a.bracket?pid=3c9059b4c&amp;color=0,0,0&amp;vpa=96&amp;vtp=1&amp;bbb=1"/>
          <p:cNvSpPr/>
          <p:nvPr/>
        </p:nvSpPr>
        <p:spPr>
          <a:xfrm>
            <a:off x="3201066" y="3036448"/>
            <a:ext cx="24907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连词,表顺承。</a:t>
            </a:r>
            <a:endParaRPr lang="en-US" altLang="zh-CN" sz="2800" dirty="0"/>
          </a:p>
        </p:txBody>
      </p:sp>
      <p:sp>
        <p:nvSpPr>
          <p:cNvPr id="11" name="QB_8_BD.201_1#41b9a954a?pid=3c9059b4c&amp;color=0,0,0&amp;vtp=1&amp;bbb=1&amp;zzd= 1"/>
          <p:cNvSpPr/>
          <p:nvPr/>
        </p:nvSpPr>
        <p:spPr>
          <a:xfrm>
            <a:off x="21938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8_BD.201_1#41b9a954a?pid=3c9059b4c&amp;color=0,0,0&amp;vtp=1&amp;bbb=1&amp;zzd= 2"/>
          <p:cNvSpPr/>
          <p:nvPr/>
        </p:nvSpPr>
        <p:spPr>
          <a:xfrm>
            <a:off x="21938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8_BD.201_1#41b9a954a?pid=3c9059b4c&amp;color=0,0,0&amp;vtp=1&amp;bbb=1&amp;zzd= 3"/>
          <p:cNvSpPr/>
          <p:nvPr/>
        </p:nvSpPr>
        <p:spPr>
          <a:xfrm>
            <a:off x="2193830" y="30624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8_BD.201_1#41b9a954a?pid=3c9059b4c&amp;color=0,0,0&amp;vtp=1&amp;bbb=1&amp;zzd= 4"/>
          <p:cNvSpPr/>
          <p:nvPr/>
        </p:nvSpPr>
        <p:spPr>
          <a:xfrm>
            <a:off x="2193830" y="362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09_1#101dd03d0?pid=e344ec3a8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（7）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何</a:t>
            </a:r>
            <a:endParaRPr lang="en-US" altLang="zh-CN" sz="2800" dirty="0"/>
          </a:p>
        </p:txBody>
      </p:sp>
      <p:sp>
        <p:nvSpPr>
          <p:cNvPr id="3" name="QB_8_BD.210_1#3b5d93651?pid=101dd03d0&amp;color=0,0,0&amp;vtp=1&amp;bbb=1"/>
          <p:cNvSpPr/>
          <p:nvPr/>
        </p:nvSpPr>
        <p:spPr>
          <a:xfrm>
            <a:off x="612648" y="1106683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胡为乎遑遑欲何之(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齐人未尝赂秦，终继五国迁灭，何哉(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至于誓天断发，泣下沾襟，何其衰也(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8_AN.211_1#3b5d93651.bracket?pid=101dd03d0&amp;color=0,0,0&amp;vpa=97&amp;vtp=1&amp;bbb=1"/>
          <p:cNvSpPr/>
          <p:nvPr/>
        </p:nvSpPr>
        <p:spPr>
          <a:xfrm>
            <a:off x="3950366" y="1114303"/>
            <a:ext cx="31162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疑问代词，哪里。</a:t>
            </a:r>
            <a:endParaRPr lang="en-US" altLang="zh-CN" sz="2800" dirty="0"/>
          </a:p>
        </p:txBody>
      </p:sp>
      <p:sp>
        <p:nvSpPr>
          <p:cNvPr id="6" name="QB_8_AN.213_1#3b5d93651.bracket?pid=101dd03d0&amp;color=0,0,0&amp;vpa=98&amp;vtp=1&amp;bbb=1"/>
          <p:cNvSpPr/>
          <p:nvPr/>
        </p:nvSpPr>
        <p:spPr>
          <a:xfrm>
            <a:off x="6795167" y="1762003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疑问代词，为什么。</a:t>
            </a:r>
            <a:endParaRPr lang="en-US" altLang="zh-CN" sz="2800" dirty="0"/>
          </a:p>
        </p:txBody>
      </p:sp>
      <p:sp>
        <p:nvSpPr>
          <p:cNvPr id="8" name="QB_8_AN.215_1#3b5d93651.bracket?pid=101dd03d0&amp;color=0,0,0&amp;vpa=99&amp;vtp=1&amp;bbb=1"/>
          <p:cNvSpPr/>
          <p:nvPr/>
        </p:nvSpPr>
        <p:spPr>
          <a:xfrm>
            <a:off x="6795167" y="2388748"/>
            <a:ext cx="2401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副词，多么。</a:t>
            </a:r>
            <a:endParaRPr lang="en-US" altLang="zh-CN" sz="2800" dirty="0"/>
          </a:p>
        </p:txBody>
      </p:sp>
      <p:sp>
        <p:nvSpPr>
          <p:cNvPr id="9" name="QB_8_BD.210_1#3b5d93651?pid=101dd03d0&amp;color=0,0,0&amp;vtp=1&amp;bbb=1&amp;zzd= 1"/>
          <p:cNvSpPr/>
          <p:nvPr/>
        </p:nvSpPr>
        <p:spPr>
          <a:xfrm>
            <a:off x="32606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8_BD.210_1#3b5d93651?pid=101dd03d0&amp;color=0,0,0&amp;vtp=1&amp;bbb=1&amp;zzd= 2"/>
          <p:cNvSpPr/>
          <p:nvPr/>
        </p:nvSpPr>
        <p:spPr>
          <a:xfrm>
            <a:off x="61054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8_BD.210_1#3b5d93651?pid=101dd03d0&amp;color=0,0,0&amp;vtp=1&amp;bbb=1&amp;zzd= 3"/>
          <p:cNvSpPr/>
          <p:nvPr/>
        </p:nvSpPr>
        <p:spPr>
          <a:xfrm>
            <a:off x="5394230" y="298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dfee997a?pid=0e8fb34b5&amp;color=0,0,0&amp;vtp=1&amp;bt=1&amp;bbb=1&amp;hb=1"/>
          <p:cNvSpPr/>
          <p:nvPr/>
        </p:nvSpPr>
        <p:spPr>
          <a:xfrm>
            <a:off x="612648" y="468000"/>
            <a:ext cx="10963656" cy="562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文言知识</a:t>
            </a:r>
            <a:endParaRPr lang="en-US" altLang="zh-CN" sz="2800" dirty="0"/>
          </a:p>
          <a:p>
            <a:pPr algn="ctr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根据修辞推断实词含义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古诗文善用修辞手法辅助表意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可通过分析比喻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借代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夸张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互文等修辞手法推断实词含义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阿房宫赋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明星荧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比喻妆镜反射的璀璨光芒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归去来兮辞并序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木欣欣以向荣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代指广义草木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属以局部代整体的借代手法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将进酒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朝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如青丝暮成雪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通过时间夸张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的极端对比凸显鬓发骤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喻指白发而非自然现象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此类修辞分析既能突破字面局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又可精准锚定实词在特定语境中的含义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16_1#106acae51?pid=0e8fb34b5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词类活用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请指出加点词语的活用类型并解释词语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7_BD.217_1#4b9c7d2e7?pid=106acae51&amp;color=0,0,0&amp;vtp=1&amp;bbb=1"/>
          <p:cNvSpPr/>
          <p:nvPr/>
        </p:nvSpPr>
        <p:spPr>
          <a:xfrm>
            <a:off x="612648" y="1111318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当敛裳宵逝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4" name="QB_7_AN.218_1#4b9c7d2e7.blank?pid=106acae51&amp;color=0,0,0&amp;vpa=100&amp;vtp=1&amp;bbb=1"/>
          <p:cNvSpPr/>
          <p:nvPr/>
        </p:nvSpPr>
        <p:spPr>
          <a:xfrm>
            <a:off x="1511967" y="1707583"/>
            <a:ext cx="38306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名词作状语，在夜里。</a:t>
            </a:r>
            <a:endParaRPr lang="en-US" altLang="zh-CN" sz="2800" dirty="0"/>
          </a:p>
        </p:txBody>
      </p:sp>
      <p:sp>
        <p:nvSpPr>
          <p:cNvPr id="5" name="QB_7_BD.219_1#863ae08c2?pid=106acae51&amp;color=0,0,0&amp;vtp=1&amp;bbb=1"/>
          <p:cNvSpPr/>
          <p:nvPr/>
        </p:nvSpPr>
        <p:spPr>
          <a:xfrm>
            <a:off x="612648" y="238830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园日涉以成趣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6" name="QB_7_AN.220_1#863ae08c2.blank?pid=106acae51&amp;color=0,0,0&amp;vpa=101&amp;vtp=1&amp;bbb=1"/>
          <p:cNvSpPr/>
          <p:nvPr/>
        </p:nvSpPr>
        <p:spPr>
          <a:xfrm>
            <a:off x="1511967" y="2984568"/>
            <a:ext cx="3473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名词作状语，每天。</a:t>
            </a:r>
            <a:endParaRPr lang="en-US" altLang="zh-CN" sz="2800" dirty="0"/>
          </a:p>
        </p:txBody>
      </p:sp>
      <p:sp>
        <p:nvSpPr>
          <p:cNvPr id="7" name="QB_7_BD.221_1#c05ae4004?pid=106acae51&amp;color=0,0,0&amp;vtp=1&amp;bbb=1&amp;hb=1"/>
          <p:cNvSpPr/>
          <p:nvPr/>
        </p:nvSpPr>
        <p:spPr>
          <a:xfrm>
            <a:off x="612648" y="366528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乐琴书以消忧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</p:txBody>
      </p:sp>
      <p:sp>
        <p:nvSpPr>
          <p:cNvPr id="8" name="QB_7_AN.222_1#c05ae4004.blank?pid=106acae51&amp;color=0,0,0&amp;vpa=102&amp;vtp=1&amp;bbb=1&amp;hb=1"/>
          <p:cNvSpPr/>
          <p:nvPr/>
        </p:nvSpPr>
        <p:spPr>
          <a:xfrm>
            <a:off x="612648" y="4282508"/>
            <a:ext cx="10963656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，形容词的意动用法，以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为乐；琴，名词作动词，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弹琴；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，名词作动词，读书。</a:t>
            </a:r>
            <a:endParaRPr lang="en-US" altLang="zh-CN" sz="2800" dirty="0"/>
          </a:p>
        </p:txBody>
      </p:sp>
      <p:sp>
        <p:nvSpPr>
          <p:cNvPr id="9" name="QB_7_BD.217_1#4b9c7d2e7?pid=106acae51&amp;color=0,0,0&amp;vtp=1&amp;bbb=1&amp;zzd= 1"/>
          <p:cNvSpPr/>
          <p:nvPr/>
        </p:nvSpPr>
        <p:spPr>
          <a:xfrm>
            <a:off x="2193830" y="17717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7_BD.219_1#863ae08c2?pid=106acae51&amp;color=0,0,0&amp;vtp=1&amp;bbb=1&amp;zzd= 1"/>
          <p:cNvSpPr/>
          <p:nvPr/>
        </p:nvSpPr>
        <p:spPr>
          <a:xfrm>
            <a:off x="1482630" y="304870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7_BD.221_1#c05ae4004?pid=106acae51&amp;color=0,0,0&amp;vtp=1&amp;bbb=1&amp;hb=1&amp;zzd= 1"/>
          <p:cNvSpPr/>
          <p:nvPr/>
        </p:nvSpPr>
        <p:spPr>
          <a:xfrm>
            <a:off x="1127030" y="432568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7_BD.221_1#c05ae4004?pid=106acae51&amp;color=0,0,0&amp;vtp=1&amp;bbb=1&amp;hb=1&amp;zzd= 1"/>
          <p:cNvSpPr/>
          <p:nvPr/>
        </p:nvSpPr>
        <p:spPr>
          <a:xfrm>
            <a:off x="1482630" y="432568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7_BD.221_1#c05ae4004?pid=106acae51&amp;color=0,0,0&amp;vtp=1&amp;bbb=1&amp;hb=1&amp;zzd= 1"/>
          <p:cNvSpPr/>
          <p:nvPr/>
        </p:nvSpPr>
        <p:spPr>
          <a:xfrm>
            <a:off x="1838230" y="432568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3_1#78df21a54?pid=106acae51&amp;color=0,0,0&amp;vtp=1&amp;bt=1&amp;bbb=1"/>
          <p:cNvSpPr/>
          <p:nvPr/>
        </p:nvSpPr>
        <p:spPr>
          <a:xfrm>
            <a:off x="612648" y="468000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悦亲戚之情话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endParaRPr lang="en-US" altLang="zh-CN" sz="2800" dirty="0"/>
          </a:p>
        </p:txBody>
      </p:sp>
      <p:sp>
        <p:nvSpPr>
          <p:cNvPr id="3" name="QB_7_AN.224_1#78df21a54.blank?pid=106acae51&amp;color=0,0,0&amp;vpa=103&amp;vtp=1&amp;bbb=1"/>
          <p:cNvSpPr/>
          <p:nvPr/>
        </p:nvSpPr>
        <p:spPr>
          <a:xfrm>
            <a:off x="1499267" y="1064265"/>
            <a:ext cx="5973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形容词的意动用法，以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为喜悦。</a:t>
            </a:r>
            <a:endParaRPr lang="en-US" altLang="zh-CN" sz="2800" dirty="0"/>
          </a:p>
        </p:txBody>
      </p:sp>
      <p:sp>
        <p:nvSpPr>
          <p:cNvPr id="4" name="QB_7_BD.225_1#ac91fdd9c?pid=106acae51&amp;color=0,0,0&amp;vtp=1&amp;bbb=1"/>
          <p:cNvSpPr/>
          <p:nvPr/>
        </p:nvSpPr>
        <p:spPr>
          <a:xfrm>
            <a:off x="612648" y="174441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或棹孤舟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5" name="QB_7_AN.226_1#ac91fdd9c.blank?pid=106acae51&amp;color=0,0,0&amp;vpa=104&amp;vtp=1&amp;bbb=1"/>
          <p:cNvSpPr/>
          <p:nvPr/>
        </p:nvSpPr>
        <p:spPr>
          <a:xfrm>
            <a:off x="1511967" y="2340678"/>
            <a:ext cx="38306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名词作动词，用桨划。</a:t>
            </a:r>
            <a:endParaRPr lang="en-US" altLang="zh-CN" sz="2800" dirty="0"/>
          </a:p>
        </p:txBody>
      </p:sp>
      <p:sp>
        <p:nvSpPr>
          <p:cNvPr id="6" name="QB_7_BD.227_1#79cdf2208?pid=106acae51&amp;color=0,0,0&amp;vtp=1&amp;bbb=1"/>
          <p:cNvSpPr/>
          <p:nvPr/>
        </p:nvSpPr>
        <p:spPr>
          <a:xfrm>
            <a:off x="612648" y="3021398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眄庭柯以怡颜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endParaRPr lang="en-US" altLang="zh-CN" sz="2800" dirty="0"/>
          </a:p>
        </p:txBody>
      </p:sp>
      <p:sp>
        <p:nvSpPr>
          <p:cNvPr id="7" name="QB_7_AN.228_1#79cdf2208.blank?pid=106acae51&amp;color=0,0,0&amp;vpa=105&amp;vtp=1&amp;bbb=1"/>
          <p:cNvSpPr/>
          <p:nvPr/>
        </p:nvSpPr>
        <p:spPr>
          <a:xfrm>
            <a:off x="1511967" y="3617663"/>
            <a:ext cx="49022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形容词的使动用法，使愉快。</a:t>
            </a:r>
            <a:endParaRPr lang="en-US" altLang="zh-CN" sz="2800" dirty="0"/>
          </a:p>
        </p:txBody>
      </p:sp>
      <p:sp>
        <p:nvSpPr>
          <p:cNvPr id="8" name="QB_7_BD.229_1#911a86147?pid=106acae51&amp;color=0,0,0&amp;vtp=1&amp;bbb=1"/>
          <p:cNvSpPr/>
          <p:nvPr/>
        </p:nvSpPr>
        <p:spPr>
          <a:xfrm>
            <a:off x="612648" y="429838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倚南窗以寄傲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endParaRPr lang="en-US" altLang="zh-CN" sz="2800" dirty="0"/>
          </a:p>
        </p:txBody>
      </p:sp>
      <p:sp>
        <p:nvSpPr>
          <p:cNvPr id="9" name="QB_7_AN.230_1#911a86147.blank?pid=106acae51&amp;color=0,0,0&amp;vpa=106&amp;vtp=1&amp;bbb=1"/>
          <p:cNvSpPr/>
          <p:nvPr/>
        </p:nvSpPr>
        <p:spPr>
          <a:xfrm>
            <a:off x="1511967" y="4894648"/>
            <a:ext cx="49022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形容词作名词，傲世的情怀。</a:t>
            </a:r>
            <a:endParaRPr lang="en-US" altLang="zh-CN" sz="2800" dirty="0"/>
          </a:p>
        </p:txBody>
      </p:sp>
      <p:sp>
        <p:nvSpPr>
          <p:cNvPr id="10" name="QB_7_BD.223_1#78df21a54?pid=106acae51&amp;color=0,0,0&amp;vtp=1&amp;bt=1&amp;bbb=1&amp;zzd= 1"/>
          <p:cNvSpPr/>
          <p:nvPr/>
        </p:nvSpPr>
        <p:spPr>
          <a:xfrm>
            <a:off x="11270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7_BD.225_1#ac91fdd9c?pid=106acae51&amp;color=0,0,0&amp;vtp=1&amp;bbb=1&amp;zzd= 1"/>
          <p:cNvSpPr/>
          <p:nvPr/>
        </p:nvSpPr>
        <p:spPr>
          <a:xfrm>
            <a:off x="1482630" y="240481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7_BD.227_1#79cdf2208?pid=106acae51&amp;color=0,0,0&amp;vtp=1&amp;bbb=1&amp;zzd= 1"/>
          <p:cNvSpPr/>
          <p:nvPr/>
        </p:nvSpPr>
        <p:spPr>
          <a:xfrm>
            <a:off x="2549430" y="368179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7_BD.229_1#911a86147?pid=106acae51&amp;color=0,0,0&amp;vtp=1&amp;bbb=1&amp;zzd= 1"/>
          <p:cNvSpPr/>
          <p:nvPr/>
        </p:nvSpPr>
        <p:spPr>
          <a:xfrm>
            <a:off x="2905030" y="4958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31_1#c94c746be?pid=106acae51&amp;color=0,0,0&amp;vtp=1&amp;bt=1&amp;bbb=1"/>
          <p:cNvSpPr/>
          <p:nvPr/>
        </p:nvSpPr>
        <p:spPr>
          <a:xfrm>
            <a:off x="612648" y="468000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善万物之得时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3" name="QB_7_AN.232_1#c94c746be.blank?pid=106acae51&amp;color=0,0,0&amp;vpa=107&amp;vtp=1&amp;bbb=1"/>
          <p:cNvSpPr/>
          <p:nvPr/>
        </p:nvSpPr>
        <p:spPr>
          <a:xfrm>
            <a:off x="1511967" y="1064265"/>
            <a:ext cx="38306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形容词作动词，羡慕。</a:t>
            </a:r>
            <a:endParaRPr lang="en-US" altLang="zh-CN" sz="2800" dirty="0"/>
          </a:p>
        </p:txBody>
      </p:sp>
      <p:sp>
        <p:nvSpPr>
          <p:cNvPr id="4" name="QB_7_BD.233_1#fd009eec1?pid=106acae51&amp;color=0,0,0&amp;vtp=1&amp;bbb=1"/>
          <p:cNvSpPr/>
          <p:nvPr/>
        </p:nvSpPr>
        <p:spPr>
          <a:xfrm>
            <a:off x="612648" y="174441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策扶老以流憩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5" name="QB_7_AN.234_1#fd009eec1.blank?pid=106acae51&amp;color=0,0,0&amp;vpa=108&amp;vtp=1&amp;bbb=1"/>
          <p:cNvSpPr/>
          <p:nvPr/>
        </p:nvSpPr>
        <p:spPr>
          <a:xfrm>
            <a:off x="1511967" y="2340678"/>
            <a:ext cx="3473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名词作动词，拄着。</a:t>
            </a:r>
            <a:endParaRPr lang="en-US" altLang="zh-CN" sz="2800" dirty="0"/>
          </a:p>
        </p:txBody>
      </p:sp>
      <p:sp>
        <p:nvSpPr>
          <p:cNvPr id="6" name="QB_7_BD.231_1#c94c746be?pid=106acae51&amp;color=0,0,0&amp;vtp=1&amp;bt=1&amp;bbb=1&amp;zzd= 1"/>
          <p:cNvSpPr/>
          <p:nvPr/>
        </p:nvSpPr>
        <p:spPr>
          <a:xfrm>
            <a:off x="11270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7_BD.233_1#fd009eec1?pid=106acae51&amp;color=0,0,0&amp;vtp=1&amp;bbb=1&amp;zzd= 1"/>
          <p:cNvSpPr/>
          <p:nvPr/>
        </p:nvSpPr>
        <p:spPr>
          <a:xfrm>
            <a:off x="1127030" y="240481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35_1#f56c01caf?pid=0e8fb34b5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再翻译句子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7_BD.236_1#7a26c74fa?pid=f56c01caf&amp;color=0,0,0&amp;vtp=1&amp;bbb=1"/>
          <p:cNvSpPr/>
          <p:nvPr/>
        </p:nvSpPr>
        <p:spPr>
          <a:xfrm>
            <a:off x="612648" y="111131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遂见用于小邑。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</p:txBody>
      </p:sp>
      <p:sp>
        <p:nvSpPr>
          <p:cNvPr id="4" name="QB_7_AN.237_1#7a26c74fa.blank?pid=f56c01caf&amp;color=0,0,0&amp;vpa=109&amp;vtp=1&amp;bbb=1"/>
          <p:cNvSpPr/>
          <p:nvPr/>
        </p:nvSpPr>
        <p:spPr>
          <a:xfrm>
            <a:off x="1867567" y="1728538"/>
            <a:ext cx="38290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被动句，“见”表被动。</a:t>
            </a:r>
            <a:endParaRPr lang="en-US" altLang="zh-CN" sz="2800" dirty="0"/>
          </a:p>
        </p:txBody>
      </p:sp>
      <p:sp>
        <p:nvSpPr>
          <p:cNvPr id="5" name="QB_7_AN.238_1#7a26c74fa.blank?pid=f56c01caf&amp;color=0,0,0&amp;vpa=110&amp;vtp=1&amp;bbb=1"/>
          <p:cNvSpPr/>
          <p:nvPr/>
        </p:nvSpPr>
        <p:spPr>
          <a:xfrm>
            <a:off x="1854867" y="2355283"/>
            <a:ext cx="52593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于是（我）被委派到小县做官。</a:t>
            </a:r>
            <a:endParaRPr lang="en-US" altLang="zh-CN" sz="2800" dirty="0"/>
          </a:p>
        </p:txBody>
      </p:sp>
      <p:sp>
        <p:nvSpPr>
          <p:cNvPr id="6" name="QB_7_BD.239_1#9e298724b?pid=f56c01caf&amp;color=0,0,0&amp;vtp=1&amp;bbb=1"/>
          <p:cNvSpPr/>
          <p:nvPr/>
        </p:nvSpPr>
        <p:spPr>
          <a:xfrm>
            <a:off x="612648" y="304171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既自以心为形役。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endParaRPr lang="en-US" altLang="zh-CN" sz="2800" dirty="0"/>
          </a:p>
        </p:txBody>
      </p:sp>
      <p:sp>
        <p:nvSpPr>
          <p:cNvPr id="7" name="QB_7_AN.240_1#9e298724b.blank?pid=f56c01caf&amp;color=0,0,0&amp;vpa=111&amp;vtp=1&amp;bbb=1"/>
          <p:cNvSpPr/>
          <p:nvPr/>
        </p:nvSpPr>
        <p:spPr>
          <a:xfrm>
            <a:off x="1867567" y="3658938"/>
            <a:ext cx="38290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被动句，“为”表被动。</a:t>
            </a:r>
            <a:endParaRPr lang="en-US" altLang="zh-CN" sz="2800" dirty="0"/>
          </a:p>
        </p:txBody>
      </p:sp>
      <p:sp>
        <p:nvSpPr>
          <p:cNvPr id="8" name="QB_7_AN.241_1#9e298724b.blank?pid=f56c01caf&amp;color=0,0,0&amp;vpa=112&amp;vtp=1&amp;bbb=1"/>
          <p:cNvSpPr/>
          <p:nvPr/>
        </p:nvSpPr>
        <p:spPr>
          <a:xfrm>
            <a:off x="1867567" y="4285683"/>
            <a:ext cx="49022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既然自己使精神被形体役使。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7" grpId="0" animBg="1" build="p"/>
      <p:bldP spid="8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fe745447?htil=1&amp;pid=50b59a56e&amp;color=0,0,0&amp;vtp=1&amp;bbb=1&amp;hb=1&amp;hs=1"/>
          <p:cNvSpPr/>
          <p:nvPr/>
        </p:nvSpPr>
        <p:spPr>
          <a:xfrm>
            <a:off x="611994" y="468000"/>
            <a:ext cx="10968012" cy="12158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中国诗坛开辟了新天地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，具有极高的艺术成就，对后世影响极大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。他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被誉为田园诗派之鼻祖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P_6_BD#afe745447?pid=50b59a56e&amp;color=0,0,0&amp;vtp=1&amp;bbb=1&amp;hb=1"/>
          <p:cNvSpPr/>
          <p:nvPr/>
        </p:nvSpPr>
        <p:spPr>
          <a:xfrm>
            <a:off x="612648" y="1757235"/>
            <a:ext cx="10963656" cy="12158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代表作品：《饮酒》（其五）、《桃花源记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》《归去来兮辞并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》《五柳先生传》等。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42_1#635b51012?pid=f56c01caf&amp;color=0,0,0&amp;vtp=1&amp;bt=1&amp;bbb=1"/>
          <p:cNvSpPr/>
          <p:nvPr/>
        </p:nvSpPr>
        <p:spPr>
          <a:xfrm>
            <a:off x="612648" y="468000"/>
            <a:ext cx="10963656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公田之利，足以为酒。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dirty="0"/>
          </a:p>
        </p:txBody>
      </p:sp>
      <p:sp>
        <p:nvSpPr>
          <p:cNvPr id="3" name="QB_7_AN.243_1#635b51012.blank?pid=f56c01caf&amp;color=0,0,0&amp;vpa=113&amp;vtp=1&amp;bbb=1"/>
          <p:cNvSpPr/>
          <p:nvPr/>
        </p:nvSpPr>
        <p:spPr>
          <a:xfrm>
            <a:off x="1854867" y="1055756"/>
            <a:ext cx="88296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省略句，正常语序应为“公田之利，足以（之）为酒”。</a:t>
            </a:r>
            <a:endParaRPr lang="en-US" altLang="zh-CN" sz="2800" dirty="0"/>
          </a:p>
        </p:txBody>
      </p:sp>
      <p:sp>
        <p:nvSpPr>
          <p:cNvPr id="4" name="QB_7_AN.244_1#635b51012.blank?pid=f56c01caf&amp;color=0,0,0&amp;vpa=114&amp;vtp=1&amp;bbb=1"/>
          <p:cNvSpPr/>
          <p:nvPr/>
        </p:nvSpPr>
        <p:spPr>
          <a:xfrm>
            <a:off x="1854867" y="1667642"/>
            <a:ext cx="7045325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官田收获的粮食，足够用（它们）来酿酒。</a:t>
            </a:r>
            <a:endParaRPr lang="en-US" altLang="zh-CN" sz="2800" dirty="0"/>
          </a:p>
        </p:txBody>
      </p:sp>
      <p:sp>
        <p:nvSpPr>
          <p:cNvPr id="5" name="QB_7_BD.245_1#7451db4e4?pid=f56c01caf&amp;color=0,0,0&amp;vtp=1&amp;bbb=1"/>
          <p:cNvSpPr/>
          <p:nvPr/>
        </p:nvSpPr>
        <p:spPr>
          <a:xfrm>
            <a:off x="612648" y="2328994"/>
            <a:ext cx="10963656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胡为乎遑遑欲何之？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dirty="0"/>
          </a:p>
        </p:txBody>
      </p:sp>
      <p:sp>
        <p:nvSpPr>
          <p:cNvPr id="6" name="QB_7_AN.246_1#7451db4e4.blank?pid=f56c01caf&amp;color=0,0,0&amp;vpa=115&amp;vtp=1&amp;bbb=1"/>
          <p:cNvSpPr/>
          <p:nvPr/>
        </p:nvSpPr>
        <p:spPr>
          <a:xfrm>
            <a:off x="1854867" y="2916750"/>
            <a:ext cx="81153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宾语前置句，正常语序应为“为胡乎遑遑欲之何”。</a:t>
            </a:r>
            <a:endParaRPr lang="en-US" altLang="zh-CN" sz="2800" dirty="0"/>
          </a:p>
        </p:txBody>
      </p:sp>
      <p:sp>
        <p:nvSpPr>
          <p:cNvPr id="7" name="QB_7_AN.247_1#7451db4e4.blank?pid=f56c01caf&amp;color=0,0,0&amp;vpa=116&amp;vtp=1&amp;bbb=1"/>
          <p:cNvSpPr/>
          <p:nvPr/>
        </p:nvSpPr>
        <p:spPr>
          <a:xfrm>
            <a:off x="1854867" y="3528636"/>
            <a:ext cx="7045325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为什么心神惶惶不安，到底想要到哪里去？</a:t>
            </a:r>
            <a:endParaRPr lang="en-US" altLang="zh-CN" sz="2800" dirty="0"/>
          </a:p>
        </p:txBody>
      </p:sp>
      <p:sp>
        <p:nvSpPr>
          <p:cNvPr id="8" name="QB_7_BD.248_1#13501b6db?pid=f56c01caf&amp;color=0,0,0&amp;vtp=1&amp;bbb=1"/>
          <p:cNvSpPr/>
          <p:nvPr/>
        </p:nvSpPr>
        <p:spPr>
          <a:xfrm>
            <a:off x="612648" y="4195894"/>
            <a:ext cx="10963656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乐夫天命复奚疑！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  <a:endParaRPr lang="en-US" altLang="zh-CN" sz="2800" dirty="0"/>
          </a:p>
        </p:txBody>
      </p:sp>
      <p:sp>
        <p:nvSpPr>
          <p:cNvPr id="9" name="QB_7_AN.249_1#13501b6db.blank?pid=f56c01caf&amp;color=0,0,0&amp;vpa=117&amp;vtp=1&amp;bbb=1"/>
          <p:cNvSpPr/>
          <p:nvPr/>
        </p:nvSpPr>
        <p:spPr>
          <a:xfrm>
            <a:off x="1854867" y="4783650"/>
            <a:ext cx="77581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宾语前置句，正常语序应为“乐夫天命复疑奚”。</a:t>
            </a:r>
            <a:endParaRPr lang="en-US" altLang="zh-CN" sz="2800" dirty="0"/>
          </a:p>
        </p:txBody>
      </p:sp>
      <p:sp>
        <p:nvSpPr>
          <p:cNvPr id="10" name="QB_7_AN.250_1#13501b6db.blank?pid=f56c01caf&amp;color=0,0,0&amp;vpa=118&amp;vtp=1&amp;bbb=1"/>
          <p:cNvSpPr/>
          <p:nvPr/>
        </p:nvSpPr>
        <p:spPr>
          <a:xfrm>
            <a:off x="1854867" y="5395536"/>
            <a:ext cx="543718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乐天安命，还有什么可疑虑的呢?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  <p:bldP spid="9" grpId="0" animBg="1" build="p"/>
      <p:bldP spid="10" grpId="0" animBg="1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51_1#e75f3de0d?pid=f56c01caf&amp;color=0,0,0&amp;vtp=1&amp;bt=1&amp;bbb=1"/>
          <p:cNvSpPr/>
          <p:nvPr/>
        </p:nvSpPr>
        <p:spPr>
          <a:xfrm>
            <a:off x="612648" y="468000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寻程氏妹丧于武昌。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endParaRPr lang="en-US" altLang="zh-CN" sz="2800" dirty="0"/>
          </a:p>
        </p:txBody>
      </p:sp>
      <p:sp>
        <p:nvSpPr>
          <p:cNvPr id="3" name="QB_7_AN.252_1#e75f3de0d.blank?pid=f56c01caf&amp;color=0,0,0&amp;vpa=119&amp;vtp=1&amp;bbb=1"/>
          <p:cNvSpPr/>
          <p:nvPr/>
        </p:nvSpPr>
        <p:spPr>
          <a:xfrm>
            <a:off x="1854867" y="1085220"/>
            <a:ext cx="81153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状语后置句，正常语序应为“寻程氏妹于武昌丧”。</a:t>
            </a:r>
            <a:endParaRPr lang="en-US" altLang="zh-CN" sz="2800" dirty="0"/>
          </a:p>
        </p:txBody>
      </p:sp>
      <p:sp>
        <p:nvSpPr>
          <p:cNvPr id="4" name="QB_7_AN.253_1#e75f3de0d.blank?pid=f56c01caf&amp;color=0,0,0&amp;vpa=120&amp;vtp=1&amp;bbb=1"/>
          <p:cNvSpPr/>
          <p:nvPr/>
        </p:nvSpPr>
        <p:spPr>
          <a:xfrm>
            <a:off x="1677067" y="1711965"/>
            <a:ext cx="5973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不久，嫁到程家的妹妹在武昌去世。</a:t>
            </a:r>
            <a:endParaRPr lang="en-US" altLang="zh-CN" sz="2800" dirty="0"/>
          </a:p>
        </p:txBody>
      </p:sp>
      <p:sp>
        <p:nvSpPr>
          <p:cNvPr id="5" name="QB_7_BD.254_1#19f927f55?pid=f56c01caf&amp;color=0,0,0&amp;vtp=1&amp;bbb=1"/>
          <p:cNvSpPr/>
          <p:nvPr/>
        </p:nvSpPr>
        <p:spPr>
          <a:xfrm>
            <a:off x="612648" y="239782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农人告余以春及。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endParaRPr lang="en-US" altLang="zh-CN" sz="2800" dirty="0"/>
          </a:p>
        </p:txBody>
      </p:sp>
      <p:sp>
        <p:nvSpPr>
          <p:cNvPr id="6" name="QB_7_AN.255_1#19f927f55.blank?pid=f56c01caf&amp;color=0,0,0&amp;vpa=121&amp;vtp=1&amp;bbb=1"/>
          <p:cNvSpPr/>
          <p:nvPr/>
        </p:nvSpPr>
        <p:spPr>
          <a:xfrm>
            <a:off x="1854867" y="3015048"/>
            <a:ext cx="77581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状语后置句，正常语序应为“农人以春及告余”。</a:t>
            </a:r>
            <a:endParaRPr lang="en-US" altLang="zh-CN" sz="2800" dirty="0"/>
          </a:p>
        </p:txBody>
      </p:sp>
      <p:sp>
        <p:nvSpPr>
          <p:cNvPr id="7" name="QB_7_AN.256_1#19f927f55.blank?pid=f56c01caf&amp;color=0,0,0&amp;vpa=122&amp;vtp=1&amp;bbb=1"/>
          <p:cNvSpPr/>
          <p:nvPr/>
        </p:nvSpPr>
        <p:spPr>
          <a:xfrm>
            <a:off x="1854867" y="3641793"/>
            <a:ext cx="56165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农夫们把春天到了的消息告诉我。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b2e45488?pid=b1f05e70d&amp;color=0,173,163&amp;vtp=1&amp;bt=1&amp;bbb=1"/>
          <p:cNvSpPr/>
          <p:nvPr/>
        </p:nvSpPr>
        <p:spPr>
          <a:xfrm>
            <a:off x="612648" y="466344"/>
            <a:ext cx="10963656" cy="487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读写结合</a:t>
            </a:r>
            <a:endParaRPr lang="en-US" altLang="zh-CN" sz="3200" dirty="0"/>
          </a:p>
        </p:txBody>
      </p:sp>
      <p:sp>
        <p:nvSpPr>
          <p:cNvPr id="3" name="C_6_BD#0333fae0f?pid=0b2e45488&amp;color=0,0,0&amp;vtp=1&amp;bbb=1"/>
          <p:cNvSpPr/>
          <p:nvPr/>
        </p:nvSpPr>
        <p:spPr>
          <a:xfrm>
            <a:off x="612648" y="963549"/>
            <a:ext cx="10963656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一、课内积累</a:t>
            </a:r>
            <a:endParaRPr lang="en-US" altLang="zh-CN" sz="3000" dirty="0"/>
          </a:p>
        </p:txBody>
      </p:sp>
      <p:sp>
        <p:nvSpPr>
          <p:cNvPr id="4" name="P_7_BD#2be0d0e9a?pid=0333fae0f&amp;color=0,0,0&amp;vtp=1&amp;bbb=1&amp;hb=1"/>
          <p:cNvSpPr/>
          <p:nvPr/>
        </p:nvSpPr>
        <p:spPr>
          <a:xfrm>
            <a:off x="612648" y="1651127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陶渊明：归去来兮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，心向自由的诗人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东篱之下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放下官印的陶渊明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悠然采菊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他曾困于生计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却在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深夜叩问本心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是屈从仕途的樊笼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还是奔赴山野的清风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归去来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兮辞并序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正是他掷向尘世的宣言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悟已往之不谏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知来者之可追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他不再为昨日遗憾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转身踏上松菊相迎的小径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归隐后的陶渊明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清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晨荷锄理荒秽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日暮与邻人话桑麻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他看云无心出岫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看鸟倦飞知还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在平淡中品出至味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世人笑他清贫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他却笑答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富贵非吾愿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帝乡不可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2be0d0e9a?pid=0333fae0f&amp;color=0,0,0&amp;vtp=1&amp;bbb=1&amp;hb=1"/>
          <p:cNvSpPr/>
          <p:nvPr/>
        </p:nvSpPr>
        <p:spPr>
          <a:xfrm>
            <a:off x="612648" y="468000"/>
            <a:ext cx="10963656" cy="24993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一壶浊酒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半卷诗文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他的精神早已栖居南山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化作东篱菊影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千年不凋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不为五斗米折腰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的傲骨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不仅使他远离官场尘嚣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而且使他得以坚守生命的本真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他用行动告诉后人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真正的自由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活成心灵的主人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2be0d0e9a?pid=0333fae0f&amp;color=0,0,0&amp;mp=1&amp;vtp=1&amp;bt=1&amp;bbb=1"/>
          <p:cNvSpPr/>
          <p:nvPr/>
        </p:nvSpPr>
        <p:spPr>
          <a:xfrm>
            <a:off x="612648" y="468000"/>
            <a:ext cx="10963656" cy="12039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运用角度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田园生活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闲适人生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自由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生命本真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超脱世俗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#1.2.1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2be0d0e9a?pid=0333fae0f&amp;color=0,0,0&amp;mp=1&amp;vtp=1&amp;bt=1&amp;bbb=1&amp;hb=1"/>
          <p:cNvSpPr/>
          <p:nvPr/>
        </p:nvSpPr>
        <p:spPr>
          <a:xfrm>
            <a:off x="612648" y="468000"/>
            <a:ext cx="10963656" cy="56172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素材运用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真正的闲适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是让灵魂与万物同频呼吸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陶渊明归隐南山后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种豆采菊间写下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晨兴理荒秽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带月荷锄归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终让生命与清风明月共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鸣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苏轼谪居黄州时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亦在黄州赤壁寻得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惟江上之清风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与山间之明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的至味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王维于辋川别业闲居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方绘出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行到水穷处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坐看云起时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的禅意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这启示我们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当生命褪去浮华外衣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最本真的自由便在清风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明月间生长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与其在物欲旋涡中沉浮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不如像陶渊明那样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以松菊为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友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让心灵成为自己的南山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这或许才是对抗时代焦虑的永恒</a:t>
            </a:r>
            <a:r>
              <a:rPr lang="zh-CN" altLang="en-US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法宝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#1.3.1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3636a1df?pid=0b2e45488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二、课外拓展</a:t>
            </a:r>
            <a:endParaRPr lang="en-US" altLang="zh-CN" sz="3000" dirty="0"/>
          </a:p>
        </p:txBody>
      </p:sp>
      <p:sp>
        <p:nvSpPr>
          <p:cNvPr id="3" name="P_7#adee80057?pid=a3636a1df&amp;color=0,0,0&amp;vtp=1&amp;bbb=1"/>
          <p:cNvSpPr/>
          <p:nvPr/>
        </p:nvSpPr>
        <p:spPr>
          <a:xfrm>
            <a:off x="612648" y="113525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桃花涧修禊诗序（节选）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宋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濂</a:t>
            </a:r>
            <a:endParaRPr lang="en-US" altLang="zh-CN" sz="2800" dirty="0"/>
          </a:p>
        </p:txBody>
      </p:sp>
      <p:pic>
        <p:nvPicPr>
          <p:cNvPr id="4" name="P_7_BD#adee80057?htil=1&amp;pid=a3636a1df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0824" y="2473960"/>
            <a:ext cx="8147304" cy="350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adee80057?htil=1&amp;pid=a3636a1df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4832" y="468000"/>
            <a:ext cx="8028432" cy="337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adee80057?htil=1&amp;pid=a3636a1df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8296" y="468000"/>
            <a:ext cx="7461504" cy="556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adee80057?htil=1&amp;pid=a3636a1df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7647" y="468000"/>
            <a:ext cx="6742802" cy="485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7_BD#adee80057?pid=a3636a1df&amp;color=0,0,0&amp;vtp=1&amp;bbb=1"/>
          <p:cNvSpPr/>
          <p:nvPr/>
        </p:nvSpPr>
        <p:spPr>
          <a:xfrm>
            <a:off x="612648" y="5576693"/>
            <a:ext cx="10963656" cy="47275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（有删改）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78c8255a?pid=c29355173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二、写作背景</a:t>
            </a:r>
            <a:endParaRPr lang="en-US" altLang="zh-CN" sz="3000" dirty="0"/>
          </a:p>
        </p:txBody>
      </p:sp>
      <p:sp>
        <p:nvSpPr>
          <p:cNvPr id="3" name="P_6_BD#facb365e0?pid=578c8255a&amp;color=0,0,0&amp;vtp=1&amp;bbb=1&amp;hb=1"/>
          <p:cNvSpPr/>
          <p:nvPr/>
        </p:nvSpPr>
        <p:spPr>
          <a:xfrm>
            <a:off x="612648" y="1135253"/>
            <a:ext cx="10963656" cy="38063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陶渊明从二十九岁起开始出仕，一直厌恶官场，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对腐朽现实不满，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向往田园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。他四十一岁时，因为家境贫困最后一次出仕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，做了八十几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天的彭泽令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。一天，郡里一位督邮来彭泽巡视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，属吏要他束带迎接以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示敬意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。这次派来的督邮，是个粗俗又傲慢的人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。陶渊明平时蔑视功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名富贵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，不肯趋炎附势，很瞧不起这种人，气愤地说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：“我不能为五斗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米折腰向乡里小人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。”即日挂冠去职，并赋《归去来兮辞》，以明心志。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dee80057?pid=a3636a1df&amp;color=0,0,0&amp;vtp=1&amp;bt=1&amp;bbb=1&amp;hb=1"/>
          <p:cNvSpPr/>
          <p:nvPr/>
        </p:nvSpPr>
        <p:spPr>
          <a:xfrm>
            <a:off x="612648" y="468000"/>
            <a:ext cx="10963656" cy="31589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名师赏评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本节选部分写修禊时的人物活动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，也是全文中的精彩段落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。节选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部分最感人处是参加禊事的文人墨客们构思赋诗的情景，人物凝神潜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，各具形态，栩栩如生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。通过对觞流于水的过程的描绘以及对文人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墨客们姿态的描写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，显示了这次桃花涧雅集的情调。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4ce2447e?pid=0b2e45488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三、读写结合</a:t>
            </a:r>
            <a:endParaRPr lang="en-US" altLang="zh-CN" sz="3000" dirty="0"/>
          </a:p>
        </p:txBody>
      </p:sp>
      <p:sp>
        <p:nvSpPr>
          <p:cNvPr id="3" name="QB_7_BD.257_1#daed1b453?pid=d4ce2447e&amp;color=0,0,0&amp;vtp=1&amp;bbb=1&amp;hb=1"/>
          <p:cNvSpPr/>
          <p:nvPr/>
        </p:nvSpPr>
        <p:spPr>
          <a:xfrm>
            <a:off x="612648" y="1135253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请结合《兰亭集序》和《归去来兮辞并序》，就越来越多的“90”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后、“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”后回乡创业的社会现象，思考自然对现代人的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，运用直抒胸臆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的表达技巧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，写一个250个字左右的文段。（10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60_2#daed1b453?pid=d4ce2447e&amp;color=0,0,0&amp;vtp=1&amp;bt=1&amp;bbb=1&amp;hb=1&amp;hltap=1"/>
          <p:cNvSpPr/>
          <p:nvPr/>
        </p:nvSpPr>
        <p:spPr>
          <a:xfrm>
            <a:off x="612648" y="493400"/>
            <a:ext cx="10963656" cy="56384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7_AN.259_1#daed1b453?pid=d4ce2447e&amp;color=0,0,0&amp;vtp=1&amp;bt=1&amp;bbb=1&amp;hb=1&amp;hla=1"/>
          <p:cNvSpPr/>
          <p:nvPr/>
        </p:nvSpPr>
        <p:spPr>
          <a:xfrm>
            <a:off x="612648" y="468000"/>
            <a:ext cx="10963656" cy="5674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示例）暮春的兰亭溪水潺潺流淌，仿佛在提醒我们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：该停下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追逐数据的脚步了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！王羲之与友人在山水间挥毫痛饮，那“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快然自足”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四个字里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，分明藏着生命最本真的欢喜；陶渊明丢下官印去种田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，不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正是用行动告诉我们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——与其困在黄金笼里，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不如在菜畦间晒透脊背！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看那些背着行囊返乡的年轻人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他们直播时举起的不仅是新摘的竹笋，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更是对城市生活的无声反抗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。我们厌倦了玻璃幕墙割裂四季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，看够了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电子屏幕蚕食晨昏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，索性把民宿的灯笼挂在老槐树上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，让山风代替闹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钟唤醒清晨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。当布谷鸟的叫声盖过消息提示音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，当春雨把格子间里积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灰的心泡得发胀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，我突然明白陶渊明“归去来兮”的呐喊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——原来被水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泥地困住的灵魂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，终究要在泥土里长出嫩绿的新芽。（主题明确4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运用直抒胸臆的抒情方式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4分，语言简洁流畅2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16e13192?pid=c29355173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三、知识链接</a:t>
            </a:r>
            <a:endParaRPr lang="en-US" altLang="zh-CN" sz="3000" dirty="0"/>
          </a:p>
        </p:txBody>
      </p:sp>
      <p:sp>
        <p:nvSpPr>
          <p:cNvPr id="3" name="P_6_BD#643118a8a?pid=a16e13192&amp;color=0,0,0&amp;vtp=1&amp;bbb=1&amp;hb=1"/>
          <p:cNvSpPr/>
          <p:nvPr/>
        </p:nvSpPr>
        <p:spPr>
          <a:xfrm>
            <a:off x="612648" y="1135253"/>
            <a:ext cx="10963656" cy="38063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辞是一种文体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。因为源出于《楚辞》,故又称楚辞、楚辞体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；又因屈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原所作的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《离骚》为这种文体的代表作,故又称骚体。到了汉代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，常把辞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和赋统称为辞赋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,后人一般也将辞赋并称。辞这种文体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,富有抒情的浪漫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气息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,很像诗,但押韵和句式都较自由,且篇幅、字句较长。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一般四句一节,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每一节表达一个完整的意思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,读后稍作停顿；以六字句为主,都按三拍读。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46a27c30?pid=c29355173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四、文意梳理</a:t>
            </a:r>
            <a:endParaRPr lang="en-US" altLang="zh-CN" sz="3000" dirty="0"/>
          </a:p>
        </p:txBody>
      </p:sp>
      <p:pic>
        <p:nvPicPr>
          <p:cNvPr id="3" name="P_6_BD#7f85b5768?htil=1&amp;pid=c46a27c30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096" y="1196975"/>
            <a:ext cx="8366760" cy="405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15652</Words>
  <Application>WPS 演示</Application>
  <PresentationFormat>宽屏</PresentationFormat>
  <Paragraphs>876</Paragraphs>
  <Slides>72</Slides>
  <Notes>66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72</vt:i4>
      </vt:variant>
    </vt:vector>
  </HeadingPairs>
  <TitlesOfParts>
    <vt:vector size="87" baseType="lpstr">
      <vt:lpstr>Arial</vt:lpstr>
      <vt:lpstr>宋体</vt:lpstr>
      <vt:lpstr>Wingdings</vt:lpstr>
      <vt:lpstr>Times New Roman</vt:lpstr>
      <vt:lpstr>微软雅黑</vt:lpstr>
      <vt:lpstr>Times New Roman</vt:lpstr>
      <vt:lpstr>方正粗等线简体</vt:lpstr>
      <vt:lpstr>宋体</vt:lpstr>
      <vt:lpstr>Calibri</vt:lpstr>
      <vt:lpstr>Arial Unicode MS</vt:lpstr>
      <vt:lpstr>等线</vt:lpstr>
      <vt:lpstr>楷体</vt:lpstr>
      <vt:lpstr>Calibri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曲一线</cp:lastModifiedBy>
  <cp:revision>6</cp:revision>
  <dcterms:created xsi:type="dcterms:W3CDTF">2025-07-25T03:42:00Z</dcterms:created>
  <dcterms:modified xsi:type="dcterms:W3CDTF">2025-09-04T03:39:30Z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84302F5545AE4D1C82754408588CCEA2_12</vt:lpwstr>
  </property>
  <property fmtid="{D5CDD505-2E9C-101B-9397-08002B2CF9AE}" pid="3" name="KSOProductBuildVer">
    <vt:lpwstr>2052-12.1.0.22529</vt:lpwstr>
  </property>
</Properties>
</file>